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handoutMasterIdLst>
    <p:handoutMasterId r:id="rId13"/>
  </p:handoutMasterIdLst>
  <p:sldIdLst>
    <p:sldId id="459" r:id="rId5"/>
    <p:sldId id="507" r:id="rId6"/>
    <p:sldId id="506" r:id="rId7"/>
    <p:sldId id="504" r:id="rId8"/>
    <p:sldId id="518" r:id="rId9"/>
    <p:sldId id="519" r:id="rId10"/>
    <p:sldId id="476" r:id="rId11"/>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A436"/>
    <a:srgbClr val="781D7E"/>
    <a:srgbClr val="551257"/>
    <a:srgbClr val="54B948"/>
    <a:srgbClr val="CD006B"/>
    <a:srgbClr val="009EE0"/>
    <a:srgbClr val="118BD9"/>
    <a:srgbClr val="00305C"/>
    <a:srgbClr val="004C93"/>
    <a:srgbClr val="00653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41" autoAdjust="0"/>
    <p:restoredTop sz="68319" autoAdjust="0"/>
  </p:normalViewPr>
  <p:slideViewPr>
    <p:cSldViewPr snapToGrid="0" snapToObjects="1">
      <p:cViewPr varScale="1">
        <p:scale>
          <a:sx n="103" d="100"/>
          <a:sy n="103" d="100"/>
        </p:scale>
        <p:origin x="1980" y="9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4" d="100"/>
          <a:sy n="84" d="100"/>
        </p:scale>
        <p:origin x="-313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05C4BE-2E09-4F6A-821F-9B070B025A88}" type="doc">
      <dgm:prSet loTypeId="urn:microsoft.com/office/officeart/2005/8/layout/radial6" loCatId="relationship" qsTypeId="urn:microsoft.com/office/officeart/2005/8/quickstyle/simple1" qsCatId="simple" csTypeId="urn:microsoft.com/office/officeart/2005/8/colors/accent3_2" csCatId="accent3" phldr="1"/>
      <dgm:spPr/>
      <dgm:t>
        <a:bodyPr/>
        <a:lstStyle/>
        <a:p>
          <a:endParaRPr lang="en-US"/>
        </a:p>
      </dgm:t>
    </dgm:pt>
    <dgm:pt modelId="{18A24C6E-DC2A-4971-AE42-3DC62B3D0524}">
      <dgm:prSet/>
      <dgm:spPr/>
      <dgm:t>
        <a:bodyPr/>
        <a:lstStyle/>
        <a:p>
          <a:r>
            <a:rPr lang="en-US"/>
            <a:t>Regularly assess </a:t>
          </a:r>
          <a:r>
            <a:rPr lang="en-US" dirty="0"/>
            <a:t>risks that could prevent you from meeting objectives</a:t>
          </a:r>
        </a:p>
      </dgm:t>
    </dgm:pt>
    <dgm:pt modelId="{66F97C15-CC21-435A-A176-F8559856CD19}" type="parTrans" cxnId="{162E1652-FC7F-4A88-AAE8-F3E6A9529FD3}">
      <dgm:prSet/>
      <dgm:spPr/>
      <dgm:t>
        <a:bodyPr/>
        <a:lstStyle/>
        <a:p>
          <a:endParaRPr lang="en-US"/>
        </a:p>
      </dgm:t>
    </dgm:pt>
    <dgm:pt modelId="{DAB1AB13-304F-4740-B70E-E974E0F73416}" type="sibTrans" cxnId="{162E1652-FC7F-4A88-AAE8-F3E6A9529FD3}">
      <dgm:prSet/>
      <dgm:spPr/>
      <dgm:t>
        <a:bodyPr/>
        <a:lstStyle/>
        <a:p>
          <a:endParaRPr lang="en-US"/>
        </a:p>
      </dgm:t>
    </dgm:pt>
    <dgm:pt modelId="{C6B3F560-EA1D-4C60-83BB-7CF9FDB5D0FF}">
      <dgm:prSet/>
      <dgm:spPr/>
      <dgm:t>
        <a:bodyPr/>
        <a:lstStyle/>
        <a:p>
          <a:r>
            <a:rPr lang="en-US" dirty="0">
              <a:latin typeface="Arial" pitchFamily="34" charset="0"/>
              <a:cs typeface="Arial" pitchFamily="34" charset="0"/>
            </a:rPr>
            <a:t>Identify and assess changes that could significantly impact internal control</a:t>
          </a:r>
        </a:p>
      </dgm:t>
    </dgm:pt>
    <dgm:pt modelId="{AA94F30B-CB09-4C5D-80CD-5AFBB55BE6D3}" type="parTrans" cxnId="{867F606F-7B4C-407F-9F77-67A5EE55D34D}">
      <dgm:prSet/>
      <dgm:spPr/>
      <dgm:t>
        <a:bodyPr/>
        <a:lstStyle/>
        <a:p>
          <a:endParaRPr lang="en-US"/>
        </a:p>
      </dgm:t>
    </dgm:pt>
    <dgm:pt modelId="{E95695D1-59D3-49EF-B2E4-3733385113F2}" type="sibTrans" cxnId="{867F606F-7B4C-407F-9F77-67A5EE55D34D}">
      <dgm:prSet/>
      <dgm:spPr/>
      <dgm:t>
        <a:bodyPr/>
        <a:lstStyle/>
        <a:p>
          <a:endParaRPr lang="en-US"/>
        </a:p>
      </dgm:t>
    </dgm:pt>
    <dgm:pt modelId="{A7A44BF7-9597-4AB2-AD10-15E129307D29}">
      <dgm:prSet/>
      <dgm:spPr/>
      <dgm:t>
        <a:bodyPr/>
        <a:lstStyle/>
        <a:p>
          <a:r>
            <a:rPr lang="en-US" dirty="0">
              <a:latin typeface="Arial" pitchFamily="34" charset="0"/>
              <a:cs typeface="Arial" pitchFamily="34" charset="0"/>
            </a:rPr>
            <a:t>Consider the potential for fraud and use of IT when assessing risks</a:t>
          </a:r>
        </a:p>
      </dgm:t>
    </dgm:pt>
    <dgm:pt modelId="{A608DF7D-5BE5-4121-A321-0A20A49D5051}" type="parTrans" cxnId="{513AA888-1C05-4C8C-B46B-605077A33CD3}">
      <dgm:prSet/>
      <dgm:spPr/>
      <dgm:t>
        <a:bodyPr/>
        <a:lstStyle/>
        <a:p>
          <a:endParaRPr lang="en-US"/>
        </a:p>
      </dgm:t>
    </dgm:pt>
    <dgm:pt modelId="{FF22AAFD-526B-46D7-87D3-475D392E9742}" type="sibTrans" cxnId="{513AA888-1C05-4C8C-B46B-605077A33CD3}">
      <dgm:prSet/>
      <dgm:spPr/>
      <dgm:t>
        <a:bodyPr/>
        <a:lstStyle/>
        <a:p>
          <a:endParaRPr lang="en-US"/>
        </a:p>
      </dgm:t>
    </dgm:pt>
    <dgm:pt modelId="{4D12AA55-993D-4384-A37F-D05DF96118F3}">
      <dgm:prSet/>
      <dgm:spPr/>
      <dgm:t>
        <a:bodyPr/>
        <a:lstStyle/>
        <a:p>
          <a:r>
            <a:rPr lang="en-US" dirty="0">
              <a:latin typeface="Arial" pitchFamily="34" charset="0"/>
              <a:cs typeface="Arial" pitchFamily="34" charset="0"/>
            </a:rPr>
            <a:t>Specify objectives with sufficient clarity</a:t>
          </a:r>
        </a:p>
      </dgm:t>
    </dgm:pt>
    <dgm:pt modelId="{09D33F66-C32C-4F6C-8F8A-DF6FE98F3B82}" type="parTrans" cxnId="{87CD0974-7C31-4B08-A552-B27762D30D00}">
      <dgm:prSet/>
      <dgm:spPr/>
      <dgm:t>
        <a:bodyPr/>
        <a:lstStyle/>
        <a:p>
          <a:endParaRPr lang="en-US"/>
        </a:p>
      </dgm:t>
    </dgm:pt>
    <dgm:pt modelId="{0AD714F1-1640-4777-8D3D-1B27E196838C}" type="sibTrans" cxnId="{87CD0974-7C31-4B08-A552-B27762D30D00}">
      <dgm:prSet/>
      <dgm:spPr/>
      <dgm:t>
        <a:bodyPr/>
        <a:lstStyle/>
        <a:p>
          <a:endParaRPr lang="en-US"/>
        </a:p>
      </dgm:t>
    </dgm:pt>
    <dgm:pt modelId="{7C672D30-3095-4B73-A151-77ED684A1004}">
      <dgm:prSet/>
      <dgm:spPr/>
      <dgm:t>
        <a:bodyPr/>
        <a:lstStyle/>
        <a:p>
          <a:r>
            <a:rPr lang="en-US" dirty="0">
              <a:latin typeface="Arial" pitchFamily="34" charset="0"/>
              <a:cs typeface="Arial" pitchFamily="34" charset="0"/>
            </a:rPr>
            <a:t>Identify risks to the achievement of objectives and determine how they should be managed</a:t>
          </a:r>
        </a:p>
      </dgm:t>
    </dgm:pt>
    <dgm:pt modelId="{EFDC61F8-3717-4BC2-AA2D-07756D9DACA7}" type="parTrans" cxnId="{5E10A58B-0645-4E72-AEE0-D78D96F228D8}">
      <dgm:prSet/>
      <dgm:spPr/>
      <dgm:t>
        <a:bodyPr/>
        <a:lstStyle/>
        <a:p>
          <a:endParaRPr lang="en-US"/>
        </a:p>
      </dgm:t>
    </dgm:pt>
    <dgm:pt modelId="{91B2B294-1303-49A2-B133-94FEA139E39B}" type="sibTrans" cxnId="{5E10A58B-0645-4E72-AEE0-D78D96F228D8}">
      <dgm:prSet/>
      <dgm:spPr/>
      <dgm:t>
        <a:bodyPr/>
        <a:lstStyle/>
        <a:p>
          <a:endParaRPr lang="en-US"/>
        </a:p>
      </dgm:t>
    </dgm:pt>
    <dgm:pt modelId="{4E5577FB-F09E-47DD-BC70-CB59D10D9398}" type="pres">
      <dgm:prSet presAssocID="{A705C4BE-2E09-4F6A-821F-9B070B025A88}" presName="Name0" presStyleCnt="0">
        <dgm:presLayoutVars>
          <dgm:chMax val="1"/>
          <dgm:dir/>
          <dgm:animLvl val="ctr"/>
          <dgm:resizeHandles val="exact"/>
        </dgm:presLayoutVars>
      </dgm:prSet>
      <dgm:spPr/>
    </dgm:pt>
    <dgm:pt modelId="{349C4119-1E78-45F3-A101-5AC2F58F057D}" type="pres">
      <dgm:prSet presAssocID="{18A24C6E-DC2A-4971-AE42-3DC62B3D0524}" presName="centerShape" presStyleLbl="node0" presStyleIdx="0" presStyleCnt="1" custScaleX="130987" custScaleY="116335"/>
      <dgm:spPr/>
    </dgm:pt>
    <dgm:pt modelId="{DBDC7FD5-E773-4C51-A228-F6090A76D4FF}" type="pres">
      <dgm:prSet presAssocID="{4D12AA55-993D-4384-A37F-D05DF96118F3}" presName="node" presStyleLbl="node1" presStyleIdx="0" presStyleCnt="4">
        <dgm:presLayoutVars>
          <dgm:bulletEnabled val="1"/>
        </dgm:presLayoutVars>
      </dgm:prSet>
      <dgm:spPr/>
    </dgm:pt>
    <dgm:pt modelId="{ACD3522A-2D75-491D-A4EF-7A56729FB2E7}" type="pres">
      <dgm:prSet presAssocID="{4D12AA55-993D-4384-A37F-D05DF96118F3}" presName="dummy" presStyleCnt="0"/>
      <dgm:spPr/>
    </dgm:pt>
    <dgm:pt modelId="{BC0FE9DD-A0D2-4661-9E55-5302501F203A}" type="pres">
      <dgm:prSet presAssocID="{0AD714F1-1640-4777-8D3D-1B27E196838C}" presName="sibTrans" presStyleLbl="sibTrans2D1" presStyleIdx="0" presStyleCnt="4"/>
      <dgm:spPr/>
    </dgm:pt>
    <dgm:pt modelId="{F5772A44-FF36-4F5C-AE98-C8CB4BA30D7D}" type="pres">
      <dgm:prSet presAssocID="{7C672D30-3095-4B73-A151-77ED684A1004}" presName="node" presStyleLbl="node1" presStyleIdx="1" presStyleCnt="4">
        <dgm:presLayoutVars>
          <dgm:bulletEnabled val="1"/>
        </dgm:presLayoutVars>
      </dgm:prSet>
      <dgm:spPr/>
    </dgm:pt>
    <dgm:pt modelId="{C62957E7-11D6-43C0-9201-E9F63CC63920}" type="pres">
      <dgm:prSet presAssocID="{7C672D30-3095-4B73-A151-77ED684A1004}" presName="dummy" presStyleCnt="0"/>
      <dgm:spPr/>
    </dgm:pt>
    <dgm:pt modelId="{7F2D1972-118E-46CE-B45A-521A085DF913}" type="pres">
      <dgm:prSet presAssocID="{91B2B294-1303-49A2-B133-94FEA139E39B}" presName="sibTrans" presStyleLbl="sibTrans2D1" presStyleIdx="1" presStyleCnt="4"/>
      <dgm:spPr/>
    </dgm:pt>
    <dgm:pt modelId="{015CFB3D-285D-468C-90A0-DD930D0ABB43}" type="pres">
      <dgm:prSet presAssocID="{A7A44BF7-9597-4AB2-AD10-15E129307D29}" presName="node" presStyleLbl="node1" presStyleIdx="2" presStyleCnt="4">
        <dgm:presLayoutVars>
          <dgm:bulletEnabled val="1"/>
        </dgm:presLayoutVars>
      </dgm:prSet>
      <dgm:spPr/>
    </dgm:pt>
    <dgm:pt modelId="{8D607F79-CD3E-4444-BE3F-3D1BC38E3EBD}" type="pres">
      <dgm:prSet presAssocID="{A7A44BF7-9597-4AB2-AD10-15E129307D29}" presName="dummy" presStyleCnt="0"/>
      <dgm:spPr/>
    </dgm:pt>
    <dgm:pt modelId="{881F5EAB-7D72-4AC3-A9C1-557772C3F66D}" type="pres">
      <dgm:prSet presAssocID="{FF22AAFD-526B-46D7-87D3-475D392E9742}" presName="sibTrans" presStyleLbl="sibTrans2D1" presStyleIdx="2" presStyleCnt="4"/>
      <dgm:spPr/>
    </dgm:pt>
    <dgm:pt modelId="{2B3A1378-E91A-4B06-883A-E9EA9C37F142}" type="pres">
      <dgm:prSet presAssocID="{C6B3F560-EA1D-4C60-83BB-7CF9FDB5D0FF}" presName="node" presStyleLbl="node1" presStyleIdx="3" presStyleCnt="4">
        <dgm:presLayoutVars>
          <dgm:bulletEnabled val="1"/>
        </dgm:presLayoutVars>
      </dgm:prSet>
      <dgm:spPr/>
    </dgm:pt>
    <dgm:pt modelId="{EEA57141-9D5B-4214-930A-5D224731A6D4}" type="pres">
      <dgm:prSet presAssocID="{C6B3F560-EA1D-4C60-83BB-7CF9FDB5D0FF}" presName="dummy" presStyleCnt="0"/>
      <dgm:spPr/>
    </dgm:pt>
    <dgm:pt modelId="{252B8C64-DB7D-4F83-8FF0-848DB37EC81F}" type="pres">
      <dgm:prSet presAssocID="{E95695D1-59D3-49EF-B2E4-3733385113F2}" presName="sibTrans" presStyleLbl="sibTrans2D1" presStyleIdx="3" presStyleCnt="4"/>
      <dgm:spPr/>
    </dgm:pt>
  </dgm:ptLst>
  <dgm:cxnLst>
    <dgm:cxn modelId="{36B67524-6F09-496E-B425-A2259DDD923C}" type="presOf" srcId="{7C672D30-3095-4B73-A151-77ED684A1004}" destId="{F5772A44-FF36-4F5C-AE98-C8CB4BA30D7D}" srcOrd="0" destOrd="0" presId="urn:microsoft.com/office/officeart/2005/8/layout/radial6"/>
    <dgm:cxn modelId="{147E792A-AA03-4601-B6FD-E98A5A4FFFD0}" type="presOf" srcId="{E95695D1-59D3-49EF-B2E4-3733385113F2}" destId="{252B8C64-DB7D-4F83-8FF0-848DB37EC81F}" srcOrd="0" destOrd="0" presId="urn:microsoft.com/office/officeart/2005/8/layout/radial6"/>
    <dgm:cxn modelId="{062D2943-6987-4453-8909-958DA7D3AAA9}" type="presOf" srcId="{4D12AA55-993D-4384-A37F-D05DF96118F3}" destId="{DBDC7FD5-E773-4C51-A228-F6090A76D4FF}" srcOrd="0" destOrd="0" presId="urn:microsoft.com/office/officeart/2005/8/layout/radial6"/>
    <dgm:cxn modelId="{867F606F-7B4C-407F-9F77-67A5EE55D34D}" srcId="{18A24C6E-DC2A-4971-AE42-3DC62B3D0524}" destId="{C6B3F560-EA1D-4C60-83BB-7CF9FDB5D0FF}" srcOrd="3" destOrd="0" parTransId="{AA94F30B-CB09-4C5D-80CD-5AFBB55BE6D3}" sibTransId="{E95695D1-59D3-49EF-B2E4-3733385113F2}"/>
    <dgm:cxn modelId="{162E1652-FC7F-4A88-AAE8-F3E6A9529FD3}" srcId="{A705C4BE-2E09-4F6A-821F-9B070B025A88}" destId="{18A24C6E-DC2A-4971-AE42-3DC62B3D0524}" srcOrd="0" destOrd="0" parTransId="{66F97C15-CC21-435A-A176-F8559856CD19}" sibTransId="{DAB1AB13-304F-4740-B70E-E974E0F73416}"/>
    <dgm:cxn modelId="{87CD0974-7C31-4B08-A552-B27762D30D00}" srcId="{18A24C6E-DC2A-4971-AE42-3DC62B3D0524}" destId="{4D12AA55-993D-4384-A37F-D05DF96118F3}" srcOrd="0" destOrd="0" parTransId="{09D33F66-C32C-4F6C-8F8A-DF6FE98F3B82}" sibTransId="{0AD714F1-1640-4777-8D3D-1B27E196838C}"/>
    <dgm:cxn modelId="{F884535A-A792-4D7A-911B-A1969E1E1C42}" type="presOf" srcId="{18A24C6E-DC2A-4971-AE42-3DC62B3D0524}" destId="{349C4119-1E78-45F3-A101-5AC2F58F057D}" srcOrd="0" destOrd="0" presId="urn:microsoft.com/office/officeart/2005/8/layout/radial6"/>
    <dgm:cxn modelId="{3DD0757B-BF6B-44D2-A2DD-537D2260C9E2}" type="presOf" srcId="{0AD714F1-1640-4777-8D3D-1B27E196838C}" destId="{BC0FE9DD-A0D2-4661-9E55-5302501F203A}" srcOrd="0" destOrd="0" presId="urn:microsoft.com/office/officeart/2005/8/layout/radial6"/>
    <dgm:cxn modelId="{F5EF2583-9F1A-45F1-82BB-7A238CFEED5F}" type="presOf" srcId="{FF22AAFD-526B-46D7-87D3-475D392E9742}" destId="{881F5EAB-7D72-4AC3-A9C1-557772C3F66D}" srcOrd="0" destOrd="0" presId="urn:microsoft.com/office/officeart/2005/8/layout/radial6"/>
    <dgm:cxn modelId="{513AA888-1C05-4C8C-B46B-605077A33CD3}" srcId="{18A24C6E-DC2A-4971-AE42-3DC62B3D0524}" destId="{A7A44BF7-9597-4AB2-AD10-15E129307D29}" srcOrd="2" destOrd="0" parTransId="{A608DF7D-5BE5-4121-A321-0A20A49D5051}" sibTransId="{FF22AAFD-526B-46D7-87D3-475D392E9742}"/>
    <dgm:cxn modelId="{5E10A58B-0645-4E72-AEE0-D78D96F228D8}" srcId="{18A24C6E-DC2A-4971-AE42-3DC62B3D0524}" destId="{7C672D30-3095-4B73-A151-77ED684A1004}" srcOrd="1" destOrd="0" parTransId="{EFDC61F8-3717-4BC2-AA2D-07756D9DACA7}" sibTransId="{91B2B294-1303-49A2-B133-94FEA139E39B}"/>
    <dgm:cxn modelId="{35F90F94-B77B-497C-9835-FE6112B3939A}" type="presOf" srcId="{A7A44BF7-9597-4AB2-AD10-15E129307D29}" destId="{015CFB3D-285D-468C-90A0-DD930D0ABB43}" srcOrd="0" destOrd="0" presId="urn:microsoft.com/office/officeart/2005/8/layout/radial6"/>
    <dgm:cxn modelId="{866DBAA6-75AF-4EA6-9DB1-70E72CDCAA42}" type="presOf" srcId="{91B2B294-1303-49A2-B133-94FEA139E39B}" destId="{7F2D1972-118E-46CE-B45A-521A085DF913}" srcOrd="0" destOrd="0" presId="urn:microsoft.com/office/officeart/2005/8/layout/radial6"/>
    <dgm:cxn modelId="{2CCECECD-8319-4359-9820-246DF9ECDCDE}" type="presOf" srcId="{C6B3F560-EA1D-4C60-83BB-7CF9FDB5D0FF}" destId="{2B3A1378-E91A-4B06-883A-E9EA9C37F142}" srcOrd="0" destOrd="0" presId="urn:microsoft.com/office/officeart/2005/8/layout/radial6"/>
    <dgm:cxn modelId="{1FC048F4-3EB6-446B-97C2-5F5DB3711CB9}" type="presOf" srcId="{A705C4BE-2E09-4F6A-821F-9B070B025A88}" destId="{4E5577FB-F09E-47DD-BC70-CB59D10D9398}" srcOrd="0" destOrd="0" presId="urn:microsoft.com/office/officeart/2005/8/layout/radial6"/>
    <dgm:cxn modelId="{C06368B7-DDFD-4F57-8520-DE8B3F750D75}" type="presParOf" srcId="{4E5577FB-F09E-47DD-BC70-CB59D10D9398}" destId="{349C4119-1E78-45F3-A101-5AC2F58F057D}" srcOrd="0" destOrd="0" presId="urn:microsoft.com/office/officeart/2005/8/layout/radial6"/>
    <dgm:cxn modelId="{EC2F8CC0-F1FE-4BAE-AB36-0A39B73D101F}" type="presParOf" srcId="{4E5577FB-F09E-47DD-BC70-CB59D10D9398}" destId="{DBDC7FD5-E773-4C51-A228-F6090A76D4FF}" srcOrd="1" destOrd="0" presId="urn:microsoft.com/office/officeart/2005/8/layout/radial6"/>
    <dgm:cxn modelId="{72B269BE-6F8F-493D-A7EC-0E0D1DD90DD4}" type="presParOf" srcId="{4E5577FB-F09E-47DD-BC70-CB59D10D9398}" destId="{ACD3522A-2D75-491D-A4EF-7A56729FB2E7}" srcOrd="2" destOrd="0" presId="urn:microsoft.com/office/officeart/2005/8/layout/radial6"/>
    <dgm:cxn modelId="{EDA5F660-43CD-4B40-8190-07F2E7CD351B}" type="presParOf" srcId="{4E5577FB-F09E-47DD-BC70-CB59D10D9398}" destId="{BC0FE9DD-A0D2-4661-9E55-5302501F203A}" srcOrd="3" destOrd="0" presId="urn:microsoft.com/office/officeart/2005/8/layout/radial6"/>
    <dgm:cxn modelId="{72A9AE24-FAA1-454B-B306-43B33C2ED5EA}" type="presParOf" srcId="{4E5577FB-F09E-47DD-BC70-CB59D10D9398}" destId="{F5772A44-FF36-4F5C-AE98-C8CB4BA30D7D}" srcOrd="4" destOrd="0" presId="urn:microsoft.com/office/officeart/2005/8/layout/radial6"/>
    <dgm:cxn modelId="{D0108CD4-BF13-4C61-BC73-77072FC1505D}" type="presParOf" srcId="{4E5577FB-F09E-47DD-BC70-CB59D10D9398}" destId="{C62957E7-11D6-43C0-9201-E9F63CC63920}" srcOrd="5" destOrd="0" presId="urn:microsoft.com/office/officeart/2005/8/layout/radial6"/>
    <dgm:cxn modelId="{53C13D7F-4B94-458F-BAF6-0C7136AF98B0}" type="presParOf" srcId="{4E5577FB-F09E-47DD-BC70-CB59D10D9398}" destId="{7F2D1972-118E-46CE-B45A-521A085DF913}" srcOrd="6" destOrd="0" presId="urn:microsoft.com/office/officeart/2005/8/layout/radial6"/>
    <dgm:cxn modelId="{78451249-411A-47DB-BEEB-890713E2B507}" type="presParOf" srcId="{4E5577FB-F09E-47DD-BC70-CB59D10D9398}" destId="{015CFB3D-285D-468C-90A0-DD930D0ABB43}" srcOrd="7" destOrd="0" presId="urn:microsoft.com/office/officeart/2005/8/layout/radial6"/>
    <dgm:cxn modelId="{692A09F5-CF9C-4CD7-996F-C27EC50A5450}" type="presParOf" srcId="{4E5577FB-F09E-47DD-BC70-CB59D10D9398}" destId="{8D607F79-CD3E-4444-BE3F-3D1BC38E3EBD}" srcOrd="8" destOrd="0" presId="urn:microsoft.com/office/officeart/2005/8/layout/radial6"/>
    <dgm:cxn modelId="{0BA023CB-FC95-4BDA-852B-6386E514E924}" type="presParOf" srcId="{4E5577FB-F09E-47DD-BC70-CB59D10D9398}" destId="{881F5EAB-7D72-4AC3-A9C1-557772C3F66D}" srcOrd="9" destOrd="0" presId="urn:microsoft.com/office/officeart/2005/8/layout/radial6"/>
    <dgm:cxn modelId="{F13A35D9-FA57-4AC4-8967-92CDD5F38F0D}" type="presParOf" srcId="{4E5577FB-F09E-47DD-BC70-CB59D10D9398}" destId="{2B3A1378-E91A-4B06-883A-E9EA9C37F142}" srcOrd="10" destOrd="0" presId="urn:microsoft.com/office/officeart/2005/8/layout/radial6"/>
    <dgm:cxn modelId="{45B8068D-B6B2-4457-AB62-62A80925DAEA}" type="presParOf" srcId="{4E5577FB-F09E-47DD-BC70-CB59D10D9398}" destId="{EEA57141-9D5B-4214-930A-5D224731A6D4}" srcOrd="11" destOrd="0" presId="urn:microsoft.com/office/officeart/2005/8/layout/radial6"/>
    <dgm:cxn modelId="{E28862D9-3A8B-4328-9F19-F58B27D675CA}" type="presParOf" srcId="{4E5577FB-F09E-47DD-BC70-CB59D10D9398}" destId="{252B8C64-DB7D-4F83-8FF0-848DB37EC81F}" srcOrd="12" destOrd="0" presId="urn:microsoft.com/office/officeart/2005/8/layout/radial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B8C64-DB7D-4F83-8FF0-848DB37EC81F}">
      <dsp:nvSpPr>
        <dsp:cNvPr id="0" name=""/>
        <dsp:cNvSpPr/>
      </dsp:nvSpPr>
      <dsp:spPr>
        <a:xfrm>
          <a:off x="2181824" y="522775"/>
          <a:ext cx="3482826" cy="3482826"/>
        </a:xfrm>
        <a:prstGeom prst="blockArc">
          <a:avLst>
            <a:gd name="adj1" fmla="val 10800000"/>
            <a:gd name="adj2" fmla="val 16200000"/>
            <a:gd name="adj3" fmla="val 4641"/>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1F5EAB-7D72-4AC3-A9C1-557772C3F66D}">
      <dsp:nvSpPr>
        <dsp:cNvPr id="0" name=""/>
        <dsp:cNvSpPr/>
      </dsp:nvSpPr>
      <dsp:spPr>
        <a:xfrm>
          <a:off x="2181824" y="522775"/>
          <a:ext cx="3482826" cy="3482826"/>
        </a:xfrm>
        <a:prstGeom prst="blockArc">
          <a:avLst>
            <a:gd name="adj1" fmla="val 5400000"/>
            <a:gd name="adj2" fmla="val 10800000"/>
            <a:gd name="adj3" fmla="val 4641"/>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2D1972-118E-46CE-B45A-521A085DF913}">
      <dsp:nvSpPr>
        <dsp:cNvPr id="0" name=""/>
        <dsp:cNvSpPr/>
      </dsp:nvSpPr>
      <dsp:spPr>
        <a:xfrm>
          <a:off x="2181824" y="522775"/>
          <a:ext cx="3482826" cy="3482826"/>
        </a:xfrm>
        <a:prstGeom prst="blockArc">
          <a:avLst>
            <a:gd name="adj1" fmla="val 0"/>
            <a:gd name="adj2" fmla="val 5400000"/>
            <a:gd name="adj3" fmla="val 4641"/>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0FE9DD-A0D2-4661-9E55-5302501F203A}">
      <dsp:nvSpPr>
        <dsp:cNvPr id="0" name=""/>
        <dsp:cNvSpPr/>
      </dsp:nvSpPr>
      <dsp:spPr>
        <a:xfrm>
          <a:off x="2181824" y="522775"/>
          <a:ext cx="3482826" cy="3482826"/>
        </a:xfrm>
        <a:prstGeom prst="blockArc">
          <a:avLst>
            <a:gd name="adj1" fmla="val 16200000"/>
            <a:gd name="adj2" fmla="val 0"/>
            <a:gd name="adj3" fmla="val 4641"/>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9C4119-1E78-45F3-A101-5AC2F58F057D}">
      <dsp:nvSpPr>
        <dsp:cNvPr id="0" name=""/>
        <dsp:cNvSpPr/>
      </dsp:nvSpPr>
      <dsp:spPr>
        <a:xfrm>
          <a:off x="2873119" y="1331535"/>
          <a:ext cx="2100236" cy="186530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Regularly assess </a:t>
          </a:r>
          <a:r>
            <a:rPr lang="en-US" sz="1700" kern="1200" dirty="0"/>
            <a:t>risks that could prevent you from meeting objectives</a:t>
          </a:r>
        </a:p>
      </dsp:txBody>
      <dsp:txXfrm>
        <a:off x="3180691" y="1604703"/>
        <a:ext cx="1485092" cy="1318971"/>
      </dsp:txXfrm>
    </dsp:sp>
    <dsp:sp modelId="{DBDC7FD5-E773-4C51-A228-F6090A76D4FF}">
      <dsp:nvSpPr>
        <dsp:cNvPr id="0" name=""/>
        <dsp:cNvSpPr/>
      </dsp:nvSpPr>
      <dsp:spPr>
        <a:xfrm>
          <a:off x="3362049" y="1993"/>
          <a:ext cx="1122375" cy="112237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Arial" pitchFamily="34" charset="0"/>
              <a:cs typeface="Arial" pitchFamily="34" charset="0"/>
            </a:rPr>
            <a:t>Specify objectives with sufficient clarity</a:t>
          </a:r>
        </a:p>
      </dsp:txBody>
      <dsp:txXfrm>
        <a:off x="3526417" y="166361"/>
        <a:ext cx="793639" cy="793639"/>
      </dsp:txXfrm>
    </dsp:sp>
    <dsp:sp modelId="{F5772A44-FF36-4F5C-AE98-C8CB4BA30D7D}">
      <dsp:nvSpPr>
        <dsp:cNvPr id="0" name=""/>
        <dsp:cNvSpPr/>
      </dsp:nvSpPr>
      <dsp:spPr>
        <a:xfrm>
          <a:off x="5063057" y="1703001"/>
          <a:ext cx="1122375" cy="112237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Arial" pitchFamily="34" charset="0"/>
              <a:cs typeface="Arial" pitchFamily="34" charset="0"/>
            </a:rPr>
            <a:t>Identify risks to the achievement of objectives and determine how they should be managed</a:t>
          </a:r>
        </a:p>
      </dsp:txBody>
      <dsp:txXfrm>
        <a:off x="5227425" y="1867369"/>
        <a:ext cx="793639" cy="793639"/>
      </dsp:txXfrm>
    </dsp:sp>
    <dsp:sp modelId="{015CFB3D-285D-468C-90A0-DD930D0ABB43}">
      <dsp:nvSpPr>
        <dsp:cNvPr id="0" name=""/>
        <dsp:cNvSpPr/>
      </dsp:nvSpPr>
      <dsp:spPr>
        <a:xfrm>
          <a:off x="3362049" y="3404008"/>
          <a:ext cx="1122375" cy="112237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Arial" pitchFamily="34" charset="0"/>
              <a:cs typeface="Arial" pitchFamily="34" charset="0"/>
            </a:rPr>
            <a:t>Consider the potential for fraud and use of IT when assessing risks</a:t>
          </a:r>
        </a:p>
      </dsp:txBody>
      <dsp:txXfrm>
        <a:off x="3526417" y="3568376"/>
        <a:ext cx="793639" cy="793639"/>
      </dsp:txXfrm>
    </dsp:sp>
    <dsp:sp modelId="{2B3A1378-E91A-4B06-883A-E9EA9C37F142}">
      <dsp:nvSpPr>
        <dsp:cNvPr id="0" name=""/>
        <dsp:cNvSpPr/>
      </dsp:nvSpPr>
      <dsp:spPr>
        <a:xfrm>
          <a:off x="1661042" y="1703001"/>
          <a:ext cx="1122375" cy="112237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Arial" pitchFamily="34" charset="0"/>
              <a:cs typeface="Arial" pitchFamily="34" charset="0"/>
            </a:rPr>
            <a:t>Identify and assess changes that could significantly impact internal control</a:t>
          </a:r>
        </a:p>
      </dsp:txBody>
      <dsp:txXfrm>
        <a:off x="1825410" y="1867369"/>
        <a:ext cx="793639" cy="79363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21FFFF7-9A75-48C4-9FCF-B5F9F75806F5}" type="datetimeFigureOut">
              <a:rPr lang="en-US" smtClean="0"/>
              <a:pPr/>
              <a:t>3/11/2024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D62C596-F55E-4E3D-9319-9CC9AB728D18}" type="slidenum">
              <a:rPr lang="en-US" smtClean="0"/>
              <a:pPr/>
              <a:t>‹#›</a:t>
            </a:fld>
            <a:endParaRPr lang="en-US"/>
          </a:p>
        </p:txBody>
      </p:sp>
    </p:spTree>
    <p:extLst>
      <p:ext uri="{BB962C8B-B14F-4D97-AF65-F5344CB8AC3E}">
        <p14:creationId xmlns:p14="http://schemas.microsoft.com/office/powerpoint/2010/main" val="32844342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C0E5E36-BA11-409B-967C-5602C7C0D848}" type="datetimeFigureOut">
              <a:rPr lang="en-US" smtClean="0"/>
              <a:pPr/>
              <a:t>3/11/2024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C2A6502-EEF5-4ABE-8183-4E5906979868}" type="slidenum">
              <a:rPr lang="en-US" smtClean="0"/>
              <a:pPr/>
              <a:t>‹#›</a:t>
            </a:fld>
            <a:endParaRPr lang="en-US"/>
          </a:p>
        </p:txBody>
      </p:sp>
    </p:spTree>
    <p:extLst>
      <p:ext uri="{BB962C8B-B14F-4D97-AF65-F5344CB8AC3E}">
        <p14:creationId xmlns:p14="http://schemas.microsoft.com/office/powerpoint/2010/main" val="3271640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Welcome back. This</a:t>
            </a:r>
            <a:r>
              <a:rPr lang="en-US" baseline="0" dirty="0"/>
              <a:t> session will provide a brief overview of the risk assessment process, which helps organizations and functional units within the organization identify and asses risk. Over the next few minutes, we will provide you with a brief overview of what risk is, and how the risk assessment process is important to our Internal Control Program here at SUNY.</a:t>
            </a:r>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pPr/>
              <a:t>1</a:t>
            </a:fld>
            <a:endParaRPr lang="en-US"/>
          </a:p>
        </p:txBody>
      </p:sp>
    </p:spTree>
    <p:extLst>
      <p:ext uri="{BB962C8B-B14F-4D97-AF65-F5344CB8AC3E}">
        <p14:creationId xmlns:p14="http://schemas.microsoft.com/office/powerpoint/2010/main" val="2154042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What do you think of when you hear the term risk? Generally, risk can be defined as anything that keeps us from what we are trying to</a:t>
            </a:r>
            <a:r>
              <a:rPr lang="en-US" sz="1200" kern="1200" baseline="0" dirty="0">
                <a:solidFill>
                  <a:schemeClr val="tx1"/>
                </a:solidFill>
                <a:latin typeface="+mn-lt"/>
                <a:ea typeface="+mn-ea"/>
                <a:cs typeface="+mn-cs"/>
              </a:rPr>
              <a:t> accomplish. More specifically, it is what stands in our way from successfully achieving our goals and objectives, as well as fulfilling our overall mission. Essentially, if you have goals and objectives to fulfill, there is a high probability you will be confronted with risks to achieve them. </a:t>
            </a:r>
          </a:p>
        </p:txBody>
      </p:sp>
      <p:sp>
        <p:nvSpPr>
          <p:cNvPr id="4" name="Slide Number Placeholder 3"/>
          <p:cNvSpPr>
            <a:spLocks noGrp="1"/>
          </p:cNvSpPr>
          <p:nvPr>
            <p:ph type="sldNum" sz="quarter" idx="10"/>
          </p:nvPr>
        </p:nvSpPr>
        <p:spPr/>
        <p:txBody>
          <a:bodyPr/>
          <a:lstStyle/>
          <a:p>
            <a:fld id="{0C2A6502-EEF5-4ABE-8183-4E5906979868}" type="slidenum">
              <a:rPr lang="en-US" smtClean="0"/>
              <a:pPr/>
              <a:t>2</a:t>
            </a:fld>
            <a:endParaRPr lang="en-US"/>
          </a:p>
        </p:txBody>
      </p:sp>
    </p:spTree>
    <p:extLst>
      <p:ext uri="{BB962C8B-B14F-4D97-AF65-F5344CB8AC3E}">
        <p14:creationId xmlns:p14="http://schemas.microsoft.com/office/powerpoint/2010/main" val="1245130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mn-cs"/>
              </a:rPr>
              <a:t>When trying to identify what risks stand in your way, you can begin</a:t>
            </a:r>
            <a:r>
              <a:rPr lang="en-US" sz="1100" kern="1200" baseline="0" dirty="0">
                <a:solidFill>
                  <a:schemeClr val="tx1"/>
                </a:solidFill>
                <a:latin typeface="+mn-lt"/>
                <a:ea typeface="+mn-ea"/>
                <a:cs typeface="+mn-cs"/>
              </a:rPr>
              <a:t> by asking yourself the following questions:</a:t>
            </a:r>
            <a:endParaRPr lang="en-US" sz="11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mn-cs"/>
              </a:rPr>
              <a:t>What are our goals and objectives?</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mn-cs"/>
              </a:rPr>
              <a:t>As a large academic system,</a:t>
            </a:r>
            <a:r>
              <a:rPr lang="en-US" sz="1100" kern="1200" baseline="0" dirty="0">
                <a:solidFill>
                  <a:schemeClr val="tx1"/>
                </a:solidFill>
                <a:latin typeface="+mn-lt"/>
                <a:ea typeface="+mn-ea"/>
                <a:cs typeface="+mn-cs"/>
              </a:rPr>
              <a:t> we must determine what our departments and functional areas are trying to accomplish in fulfilling our Campuses and SUNY’s overall mission.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mn-cs"/>
              </a:rPr>
              <a:t>Where are we vulnerable?</a:t>
            </a:r>
            <a:endParaRPr lang="en-US" sz="11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mn-cs"/>
              </a:rPr>
              <a:t>We</a:t>
            </a:r>
            <a:r>
              <a:rPr lang="en-US" sz="1100" kern="1200" baseline="0" dirty="0">
                <a:solidFill>
                  <a:schemeClr val="tx1"/>
                </a:solidFill>
                <a:latin typeface="+mn-lt"/>
                <a:ea typeface="+mn-ea"/>
                <a:cs typeface="+mn-cs"/>
              </a:rPr>
              <a:t> are not only vulnerable in the financial areas of operations. Vulnerabilities also exist on the academic side as well. For instance, access to students’ personal information or compliance with accreditation requirements are also areas that are susceptible to risk.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tx1"/>
                </a:solidFill>
                <a:latin typeface="+mn-lt"/>
                <a:ea typeface="+mn-ea"/>
                <a:cs typeface="+mn-cs"/>
              </a:rPr>
              <a:t>What information is important and confidential?</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tx1"/>
                </a:solidFill>
                <a:latin typeface="+mn-lt"/>
                <a:ea typeface="+mn-ea"/>
                <a:cs typeface="+mn-cs"/>
              </a:rPr>
              <a:t>As an academic institution we have a number of items and information that we need to protect. Examples include cash, moveable equipment, student information, and our overall reputation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tx1"/>
                </a:solidFill>
                <a:latin typeface="+mn-lt"/>
                <a:ea typeface="+mn-ea"/>
                <a:cs typeface="+mn-cs"/>
              </a:rPr>
              <a:t>What rules and laws apply?</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tx1"/>
                </a:solidFill>
                <a:latin typeface="+mn-lt"/>
                <a:ea typeface="+mn-ea"/>
                <a:cs typeface="+mn-cs"/>
              </a:rPr>
              <a:t>There are numerous regulations that apply to our operations. Some examples include NY state procurement laws, state and federal financial aid regulations, and NCAA requirements.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tx1"/>
                </a:solidFill>
                <a:latin typeface="+mn-lt"/>
                <a:ea typeface="+mn-ea"/>
                <a:cs typeface="+mn-cs"/>
              </a:rPr>
              <a:t>And what would be the public perception if something should go wrong?</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tx1"/>
                </a:solidFill>
                <a:latin typeface="+mn-lt"/>
                <a:ea typeface="+mn-ea"/>
                <a:cs typeface="+mn-cs"/>
              </a:rPr>
              <a:t>Our reputation would be negatively impacted and impact our success.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tx1"/>
                </a:solidFill>
                <a:latin typeface="+mn-lt"/>
                <a:ea typeface="+mn-ea"/>
                <a:cs typeface="+mn-cs"/>
              </a:rPr>
              <a:t>Answering these questions will help identify what risks exist within your functional area. Some are obvious, while others may require you to dig deeper to find them.  </a:t>
            </a:r>
            <a:endParaRPr lang="en-US" sz="1100" kern="1200" dirty="0">
              <a:solidFill>
                <a:schemeClr val="tx1"/>
              </a:solidFill>
              <a:latin typeface="+mn-lt"/>
              <a:ea typeface="+mn-ea"/>
              <a:cs typeface="+mn-cs"/>
            </a:endParaRPr>
          </a:p>
          <a:p>
            <a:endParaRPr lang="en-US" sz="1100" dirty="0"/>
          </a:p>
        </p:txBody>
      </p:sp>
      <p:sp>
        <p:nvSpPr>
          <p:cNvPr id="4" name="Slide Number Placeholder 3"/>
          <p:cNvSpPr>
            <a:spLocks noGrp="1"/>
          </p:cNvSpPr>
          <p:nvPr>
            <p:ph type="sldNum" sz="quarter" idx="10"/>
          </p:nvPr>
        </p:nvSpPr>
        <p:spPr/>
        <p:txBody>
          <a:bodyPr/>
          <a:lstStyle/>
          <a:p>
            <a:fld id="{0C2A6502-EEF5-4ABE-8183-4E5906979868}" type="slidenum">
              <a:rPr lang="en-US" smtClean="0"/>
              <a:pPr/>
              <a:t>3</a:t>
            </a:fld>
            <a:endParaRPr lang="en-US"/>
          </a:p>
        </p:txBody>
      </p:sp>
    </p:spTree>
    <p:extLst>
      <p:ext uri="{BB962C8B-B14F-4D97-AF65-F5344CB8AC3E}">
        <p14:creationId xmlns:p14="http://schemas.microsoft.com/office/powerpoint/2010/main" val="3280977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There are several categories of risk that exist and</a:t>
            </a:r>
            <a:r>
              <a:rPr lang="en-US" sz="1200" kern="1200" baseline="0" dirty="0">
                <a:solidFill>
                  <a:schemeClr val="tx1"/>
                </a:solidFill>
                <a:latin typeface="+mn-lt"/>
                <a:ea typeface="+mn-ea"/>
                <a:cs typeface="+mn-cs"/>
              </a:rPr>
              <a:t> they can be either internal or external in nature</a:t>
            </a:r>
            <a:r>
              <a:rPr lang="en-US" sz="1200" kern="1200" dirty="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Compliance risks are those that can prevent us from complying with the various laws, regulations, policies and procedures that govern</a:t>
            </a:r>
            <a:r>
              <a:rPr lang="en-US" sz="1200" kern="1200" baseline="0" dirty="0">
                <a:solidFill>
                  <a:schemeClr val="tx1"/>
                </a:solidFill>
                <a:latin typeface="+mn-lt"/>
                <a:ea typeface="+mn-ea"/>
                <a:cs typeface="+mn-cs"/>
              </a:rPr>
              <a:t> a particular functional area. As a New York State entity, we are subject to a number of regulations in addition to the federal laws that govern the higher education industry. There are also accreditation standards that each of our campuses must comply with in order to ensure we continue providing quality education to our students.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Operational risks affect ongoing management processes. Each department is responsible for completing a set of specific functions in order to help achieve our objectives. There are a variety of issues that could occur to prevent us from successfully carrying out these functions. This could include employees suddenly quitting, a breakdown in machinery, or a data server crashing unexpectedly.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Financial risks are those that result in a loss of assets. These can be closely associated with fraudulent activity (such as employee theft), bad investments, or misappropriations.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Reputational risks can negatively impact SUNY’s reputation or brand name. For instance, negative stories about SUNY in the press could prevent students from wanting to attend one of our campuses. Depending on the severity, failure to achieve our operational, compliance and/or financial goals could all have an impact on our overall reputation in the higher education industry. </a:t>
            </a:r>
          </a:p>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pPr/>
              <a:t>4</a:t>
            </a:fld>
            <a:endParaRPr lang="en-US"/>
          </a:p>
        </p:txBody>
      </p:sp>
    </p:spTree>
    <p:extLst>
      <p:ext uri="{BB962C8B-B14F-4D97-AF65-F5344CB8AC3E}">
        <p14:creationId xmlns:p14="http://schemas.microsoft.com/office/powerpoint/2010/main" val="3190681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Although we can never completely eliminate risk, we can do a number of things to effectively</a:t>
            </a:r>
            <a:r>
              <a:rPr lang="en-US" sz="1200" kern="1200" baseline="0" dirty="0">
                <a:solidFill>
                  <a:schemeClr val="tx1"/>
                </a:solidFill>
                <a:latin typeface="+mn-lt"/>
                <a:ea typeface="+mn-ea"/>
                <a:cs typeface="+mn-cs"/>
              </a:rPr>
              <a:t> manage risks to mitigate them to an acceptable level.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The risks to achieving objectives should be assessed on a regular basis to help ensure our success.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Formal risk assessments should be conducted on a regular basis to help ensure that we are adequately managing the risks that could prevent us from carrying out our responsibilities and achieving our objectives.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To begin a risk assessment, managers first need to document the objectives their functional unit is responsible for.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Once this is done, the next step is to determine the risks that could occur that could potentially prevent the successful achievement of these objectives.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It is important to consider the impact of internal organizational changes and external regulatory changes that might impact your department’s ability to fulfill its responsibilities.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Ultimately, you want to identify the major risks that will have the highest probability of occurring, and/or the largest impact should the risk actually occur.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As part of the Internal Control Program, we have developed templates to assist in the risk </a:t>
            </a:r>
            <a:r>
              <a:rPr lang="en-US" sz="1200" kern="1200" baseline="0">
                <a:solidFill>
                  <a:schemeClr val="tx1"/>
                </a:solidFill>
                <a:latin typeface="+mn-lt"/>
                <a:ea typeface="+mn-ea"/>
                <a:cs typeface="+mn-cs"/>
              </a:rPr>
              <a:t>assessment process. </a:t>
            </a: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pPr/>
              <a:t>5</a:t>
            </a:fld>
            <a:endParaRPr lang="en-US"/>
          </a:p>
        </p:txBody>
      </p:sp>
    </p:spTree>
    <p:extLst>
      <p:ext uri="{BB962C8B-B14F-4D97-AF65-F5344CB8AC3E}">
        <p14:creationId xmlns:p14="http://schemas.microsoft.com/office/powerpoint/2010/main" val="3324057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latin typeface="+mn-lt"/>
                <a:ea typeface="+mn-ea"/>
                <a:cs typeface="+mn-cs"/>
              </a:rPr>
              <a:t>Risk</a:t>
            </a:r>
            <a:r>
              <a:rPr lang="en-US" sz="1200" b="0" i="0" kern="1200" baseline="0" dirty="0">
                <a:solidFill>
                  <a:schemeClr val="tx1"/>
                </a:solidFill>
                <a:latin typeface="+mn-lt"/>
                <a:ea typeface="+mn-ea"/>
                <a:cs typeface="+mn-cs"/>
              </a:rPr>
              <a:t> assessment templates </a:t>
            </a:r>
            <a:r>
              <a:rPr lang="en-US" sz="1200" b="0" i="0" kern="1200" dirty="0">
                <a:solidFill>
                  <a:schemeClr val="tx1"/>
                </a:solidFill>
                <a:latin typeface="+mn-lt"/>
                <a:ea typeface="+mn-ea"/>
                <a:cs typeface="+mn-cs"/>
              </a:rPr>
              <a:t>help facilitate the process by identifying each department</a:t>
            </a:r>
            <a:r>
              <a:rPr lang="en-US" sz="1200" b="0" i="0" kern="1200" baseline="0" dirty="0">
                <a:solidFill>
                  <a:schemeClr val="tx1"/>
                </a:solidFill>
                <a:latin typeface="+mn-lt"/>
                <a:ea typeface="+mn-ea"/>
                <a:cs typeface="+mn-cs"/>
              </a:rPr>
              <a:t> or functional areas responsibilities and associated risks, </a:t>
            </a:r>
            <a:r>
              <a:rPr lang="en-US" sz="1200" kern="1200" dirty="0">
                <a:solidFill>
                  <a:schemeClr val="tx1"/>
                </a:solidFill>
                <a:latin typeface="+mn-lt"/>
                <a:ea typeface="+mn-ea"/>
                <a:cs typeface="+mn-cs"/>
              </a:rPr>
              <a:t>assessing the significance of each risk identified, and determining whether there are</a:t>
            </a:r>
            <a:r>
              <a:rPr lang="en-US" sz="1200" kern="1200" baseline="0" dirty="0">
                <a:solidFill>
                  <a:schemeClr val="tx1"/>
                </a:solidFill>
                <a:latin typeface="+mn-lt"/>
                <a:ea typeface="+mn-ea"/>
                <a:cs typeface="+mn-cs"/>
              </a:rPr>
              <a:t> effective</a:t>
            </a:r>
            <a:r>
              <a:rPr lang="en-US" sz="1200" kern="1200" dirty="0">
                <a:solidFill>
                  <a:schemeClr val="tx1"/>
                </a:solidFill>
                <a:latin typeface="+mn-lt"/>
                <a:ea typeface="+mn-ea"/>
                <a:cs typeface="+mn-cs"/>
              </a:rPr>
              <a:t> controls in place to help mitigate these risks. </a:t>
            </a: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The purpose is not to ensure all risks are rated as “Effectively Controlled" ,but rather to help departments</a:t>
            </a:r>
            <a:r>
              <a:rPr lang="en-US" sz="1200" b="0" i="0" kern="1200" baseline="0" dirty="0">
                <a:solidFill>
                  <a:schemeClr val="tx1"/>
                </a:solidFill>
                <a:latin typeface="+mn-lt"/>
                <a:ea typeface="+mn-ea"/>
                <a:cs typeface="+mn-cs"/>
              </a:rPr>
              <a:t> or functional areas</a:t>
            </a:r>
            <a:r>
              <a:rPr lang="en-US" sz="1200" b="0" i="0" kern="1200" dirty="0">
                <a:solidFill>
                  <a:schemeClr val="tx1"/>
                </a:solidFill>
                <a:latin typeface="+mn-lt"/>
                <a:ea typeface="+mn-ea"/>
                <a:cs typeface="+mn-cs"/>
              </a:rPr>
              <a:t> assess their control structure for sufficiency given their environment, resources, and bandwidth. </a:t>
            </a:r>
          </a:p>
          <a:p>
            <a:endParaRPr lang="en-US" sz="1200" b="0" i="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Managers should maintain their analysis and interpretation of the risk assessment and should </a:t>
            </a:r>
            <a:r>
              <a:rPr kumimoji="0" lang="en-US" sz="1200" b="0" i="0" u="none" strike="noStrike" kern="1200" cap="none" spc="0" normalizeH="0" baseline="0" noProof="0" dirty="0">
                <a:ln>
                  <a:noFill/>
                </a:ln>
                <a:solidFill>
                  <a:prstClr val="black"/>
                </a:solidFill>
                <a:effectLst/>
                <a:uLnTx/>
                <a:uFillTx/>
                <a:latin typeface="+mn-lt"/>
                <a:ea typeface="+mn-ea"/>
                <a:cs typeface="+mn-cs"/>
              </a:rPr>
              <a:t>periodically </a:t>
            </a:r>
            <a:r>
              <a:rPr lang="en-US" sz="1200" kern="1200" baseline="0">
                <a:solidFill>
                  <a:schemeClr val="tx1"/>
                </a:solidFill>
                <a:latin typeface="+mn-lt"/>
                <a:ea typeface="+mn-ea"/>
                <a:cs typeface="+mn-cs"/>
              </a:rPr>
              <a:t>review </a:t>
            </a:r>
            <a:r>
              <a:rPr lang="en-US" sz="1200" kern="1200" baseline="0" dirty="0">
                <a:solidFill>
                  <a:schemeClr val="tx1"/>
                </a:solidFill>
                <a:latin typeface="+mn-lt"/>
                <a:ea typeface="+mn-ea"/>
                <a:cs typeface="+mn-cs"/>
              </a:rPr>
              <a:t>these </a:t>
            </a:r>
            <a:r>
              <a:rPr lang="en-US" sz="1200" kern="1200" baseline="0">
                <a:solidFill>
                  <a:schemeClr val="tx1"/>
                </a:solidFill>
                <a:latin typeface="+mn-lt"/>
                <a:ea typeface="+mn-ea"/>
                <a:cs typeface="+mn-cs"/>
              </a:rPr>
              <a:t>decisions to </a:t>
            </a:r>
            <a:r>
              <a:rPr lang="en-US" sz="1200" kern="1200" baseline="0" dirty="0">
                <a:solidFill>
                  <a:schemeClr val="tx1"/>
                </a:solidFill>
                <a:latin typeface="+mn-lt"/>
                <a:ea typeface="+mn-ea"/>
                <a:cs typeface="+mn-cs"/>
              </a:rPr>
              <a:t>determine whether changes in conditions warrant a different approach to managing and reducing risk.</a:t>
            </a:r>
          </a:p>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pPr/>
              <a:t>6</a:t>
            </a:fld>
            <a:endParaRPr lang="en-US"/>
          </a:p>
        </p:txBody>
      </p:sp>
    </p:spTree>
    <p:extLst>
      <p:ext uri="{BB962C8B-B14F-4D97-AF65-F5344CB8AC3E}">
        <p14:creationId xmlns:p14="http://schemas.microsoft.com/office/powerpoint/2010/main" val="2461594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concludes our presentation on risk assessment</a:t>
            </a:r>
            <a:r>
              <a:rPr lang="en-US" baseline="0" dirty="0"/>
              <a:t>. Thank you for your continued support in helping maintain effective internal controls. If you have any questions or comments, please contact your Internal Control Officer.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pPr/>
              <a:t>7</a:t>
            </a:fld>
            <a:endParaRPr lang="en-US"/>
          </a:p>
        </p:txBody>
      </p:sp>
    </p:spTree>
    <p:extLst>
      <p:ext uri="{BB962C8B-B14F-4D97-AF65-F5344CB8AC3E}">
        <p14:creationId xmlns:p14="http://schemas.microsoft.com/office/powerpoint/2010/main" val="3233166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14C3B38-6E88-4543-BF40-C0969D918342}" type="datetime1">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2C2C6-8DCD-1142-B89F-4C5A1BF6A314}" type="slidenum">
              <a:rPr lang="en-US" smtClean="0"/>
              <a:pPr/>
              <a:t>‹#›</a:t>
            </a:fld>
            <a:endParaRPr lang="en-US"/>
          </a:p>
        </p:txBody>
      </p:sp>
    </p:spTree>
    <p:extLst>
      <p:ext uri="{BB962C8B-B14F-4D97-AF65-F5344CB8AC3E}">
        <p14:creationId xmlns:p14="http://schemas.microsoft.com/office/powerpoint/2010/main" val="1200256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086EC9-3D05-4D4E-B4DC-01297E1903F3}" type="datetime1">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2C2C6-8DCD-1142-B89F-4C5A1BF6A314}" type="slidenum">
              <a:rPr lang="en-US" smtClean="0"/>
              <a:pPr/>
              <a:t>‹#›</a:t>
            </a:fld>
            <a:endParaRPr lang="en-US"/>
          </a:p>
        </p:txBody>
      </p:sp>
    </p:spTree>
    <p:extLst>
      <p:ext uri="{BB962C8B-B14F-4D97-AF65-F5344CB8AC3E}">
        <p14:creationId xmlns:p14="http://schemas.microsoft.com/office/powerpoint/2010/main" val="2126240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E204D0-EAA0-43CF-B76D-D13DE59813DB}" type="datetime1">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2C2C6-8DCD-1142-B89F-4C5A1BF6A314}" type="slidenum">
              <a:rPr lang="en-US" smtClean="0"/>
              <a:pPr/>
              <a:t>‹#›</a:t>
            </a:fld>
            <a:endParaRPr lang="en-US"/>
          </a:p>
        </p:txBody>
      </p:sp>
    </p:spTree>
    <p:extLst>
      <p:ext uri="{BB962C8B-B14F-4D97-AF65-F5344CB8AC3E}">
        <p14:creationId xmlns:p14="http://schemas.microsoft.com/office/powerpoint/2010/main" val="3043638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DB2B01-DCBB-4D4E-AB36-F449A96BEECB}" type="datetime1">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2C2C6-8DCD-1142-B89F-4C5A1BF6A314}" type="slidenum">
              <a:rPr lang="en-US" smtClean="0"/>
              <a:pPr/>
              <a:t>‹#›</a:t>
            </a:fld>
            <a:endParaRPr lang="en-US"/>
          </a:p>
        </p:txBody>
      </p:sp>
    </p:spTree>
    <p:extLst>
      <p:ext uri="{BB962C8B-B14F-4D97-AF65-F5344CB8AC3E}">
        <p14:creationId xmlns:p14="http://schemas.microsoft.com/office/powerpoint/2010/main" val="1283808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B8F195-1608-489B-BD6A-845D05665185}" type="datetime1">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2C2C6-8DCD-1142-B89F-4C5A1BF6A314}" type="slidenum">
              <a:rPr lang="en-US" smtClean="0"/>
              <a:pPr/>
              <a:t>‹#›</a:t>
            </a:fld>
            <a:endParaRPr lang="en-US"/>
          </a:p>
        </p:txBody>
      </p:sp>
    </p:spTree>
    <p:extLst>
      <p:ext uri="{BB962C8B-B14F-4D97-AF65-F5344CB8AC3E}">
        <p14:creationId xmlns:p14="http://schemas.microsoft.com/office/powerpoint/2010/main" val="70995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6AD995-D899-42D7-AE00-90BD4D23CB45}" type="datetime1">
              <a:rPr lang="en-US" smtClean="0"/>
              <a:pPr/>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2C2C6-8DCD-1142-B89F-4C5A1BF6A314}" type="slidenum">
              <a:rPr lang="en-US" smtClean="0"/>
              <a:pPr/>
              <a:t>‹#›</a:t>
            </a:fld>
            <a:endParaRPr lang="en-US"/>
          </a:p>
        </p:txBody>
      </p:sp>
    </p:spTree>
    <p:extLst>
      <p:ext uri="{BB962C8B-B14F-4D97-AF65-F5344CB8AC3E}">
        <p14:creationId xmlns:p14="http://schemas.microsoft.com/office/powerpoint/2010/main" val="3241814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B0BE2C-0779-429C-817B-3162CD5E7AF7}" type="datetime1">
              <a:rPr lang="en-US" smtClean="0"/>
              <a:pPr/>
              <a:t>3/11/2024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32C2C6-8DCD-1142-B89F-4C5A1BF6A314}" type="slidenum">
              <a:rPr lang="en-US" smtClean="0"/>
              <a:pPr/>
              <a:t>‹#›</a:t>
            </a:fld>
            <a:endParaRPr lang="en-US"/>
          </a:p>
        </p:txBody>
      </p:sp>
    </p:spTree>
    <p:extLst>
      <p:ext uri="{BB962C8B-B14F-4D97-AF65-F5344CB8AC3E}">
        <p14:creationId xmlns:p14="http://schemas.microsoft.com/office/powerpoint/2010/main" val="221161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FA2905-7821-4861-911C-FDA7A7CF0B35}" type="datetime1">
              <a:rPr lang="en-US" smtClean="0"/>
              <a:pPr/>
              <a:t>3/11/2024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32C2C6-8DCD-1142-B89F-4C5A1BF6A314}" type="slidenum">
              <a:rPr lang="en-US" smtClean="0"/>
              <a:pPr/>
              <a:t>‹#›</a:t>
            </a:fld>
            <a:endParaRPr lang="en-US"/>
          </a:p>
        </p:txBody>
      </p:sp>
    </p:spTree>
    <p:extLst>
      <p:ext uri="{BB962C8B-B14F-4D97-AF65-F5344CB8AC3E}">
        <p14:creationId xmlns:p14="http://schemas.microsoft.com/office/powerpoint/2010/main" val="2049199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870711-3201-44B7-A82B-426405311583}" type="datetime1">
              <a:rPr lang="en-US" smtClean="0"/>
              <a:pPr/>
              <a:t>3/11/2024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32C2C6-8DCD-1142-B89F-4C5A1BF6A314}" type="slidenum">
              <a:rPr lang="en-US" smtClean="0"/>
              <a:pPr/>
              <a:t>‹#›</a:t>
            </a:fld>
            <a:endParaRPr lang="en-US"/>
          </a:p>
        </p:txBody>
      </p:sp>
    </p:spTree>
    <p:extLst>
      <p:ext uri="{BB962C8B-B14F-4D97-AF65-F5344CB8AC3E}">
        <p14:creationId xmlns:p14="http://schemas.microsoft.com/office/powerpoint/2010/main" val="2747304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FE81D5-B989-4F42-9BE4-A3E1552937FE}" type="datetime1">
              <a:rPr lang="en-US" smtClean="0"/>
              <a:pPr/>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2C2C6-8DCD-1142-B89F-4C5A1BF6A314}" type="slidenum">
              <a:rPr lang="en-US" smtClean="0"/>
              <a:pPr/>
              <a:t>‹#›</a:t>
            </a:fld>
            <a:endParaRPr lang="en-US"/>
          </a:p>
        </p:txBody>
      </p:sp>
    </p:spTree>
    <p:extLst>
      <p:ext uri="{BB962C8B-B14F-4D97-AF65-F5344CB8AC3E}">
        <p14:creationId xmlns:p14="http://schemas.microsoft.com/office/powerpoint/2010/main" val="85437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3B896A-E7CC-4DAF-9829-AAB848C26CF6}" type="datetime1">
              <a:rPr lang="en-US" smtClean="0"/>
              <a:pPr/>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2C2C6-8DCD-1142-B89F-4C5A1BF6A314}" type="slidenum">
              <a:rPr lang="en-US" smtClean="0"/>
              <a:pPr/>
              <a:t>‹#›</a:t>
            </a:fld>
            <a:endParaRPr lang="en-US"/>
          </a:p>
        </p:txBody>
      </p:sp>
    </p:spTree>
    <p:extLst>
      <p:ext uri="{BB962C8B-B14F-4D97-AF65-F5344CB8AC3E}">
        <p14:creationId xmlns:p14="http://schemas.microsoft.com/office/powerpoint/2010/main" val="2708803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1AE12F6-6860-4078-B70C-224238F86AA0}" type="datetime1">
              <a:rPr lang="en-US" smtClean="0"/>
              <a:pPr/>
              <a:t>3/11/2024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532C2C6-8DCD-1142-B89F-4C5A1BF6A314}" type="slidenum">
              <a:rPr lang="en-US" smtClean="0"/>
              <a:pPr/>
              <a:t>‹#›</a:t>
            </a:fld>
            <a:endParaRPr lang="en-US"/>
          </a:p>
        </p:txBody>
      </p:sp>
    </p:spTree>
    <p:extLst>
      <p:ext uri="{BB962C8B-B14F-4D97-AF65-F5344CB8AC3E}">
        <p14:creationId xmlns:p14="http://schemas.microsoft.com/office/powerpoint/2010/main" val="3006139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wmf"/><Relationship Id="rId3" Type="http://schemas.openxmlformats.org/officeDocument/2006/relationships/image" Target="../media/image2.jpeg"/><Relationship Id="rId7" Type="http://schemas.openxmlformats.org/officeDocument/2006/relationships/image" Target="../media/image6.wmf"/><Relationship Id="rId12" Type="http://schemas.openxmlformats.org/officeDocument/2006/relationships/image" Target="../media/image10.w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wmf"/><Relationship Id="rId11" Type="http://schemas.openxmlformats.org/officeDocument/2006/relationships/image" Target="../media/image9.wmf"/><Relationship Id="rId5" Type="http://schemas.openxmlformats.org/officeDocument/2006/relationships/image" Target="../media/image4.wmf"/><Relationship Id="rId10" Type="http://schemas.openxmlformats.org/officeDocument/2006/relationships/image" Target="../media/image8.wmf"/><Relationship Id="rId4" Type="http://schemas.openxmlformats.org/officeDocument/2006/relationships/image" Target="../media/image3.png"/><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2.wm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e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jpe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 y="-1"/>
            <a:ext cx="9144001" cy="5143501"/>
          </a:xfrm>
          <a:prstGeom prst="rect">
            <a:avLst/>
          </a:prstGeom>
          <a:solidFill>
            <a:srgbClr val="004C93"/>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endParaRPr lang="en-US" sz="3600" b="1" spc="-150" dirty="0">
              <a:solidFill>
                <a:schemeClr val="bg1"/>
              </a:solidFill>
              <a:latin typeface="Arial" pitchFamily="34" charset="0"/>
              <a:cs typeface="Arial" pitchFamily="34" charset="0"/>
            </a:endParaRPr>
          </a:p>
        </p:txBody>
      </p:sp>
      <p:pic>
        <p:nvPicPr>
          <p:cNvPr id="5" name="Picture 4" descr="SUNY-logo-full-white-trans.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94401" y="3037193"/>
            <a:ext cx="2946399" cy="2106308"/>
          </a:xfrm>
          <a:prstGeom prst="rect">
            <a:avLst/>
          </a:prstGeom>
        </p:spPr>
      </p:pic>
      <p:sp>
        <p:nvSpPr>
          <p:cNvPr id="9" name="Rectangle 8"/>
          <p:cNvSpPr/>
          <p:nvPr/>
        </p:nvSpPr>
        <p:spPr>
          <a:xfrm>
            <a:off x="3" y="2423160"/>
            <a:ext cx="5994398" cy="646331"/>
          </a:xfrm>
          <a:prstGeom prst="rect">
            <a:avLst/>
          </a:prstGeom>
        </p:spPr>
        <p:txBody>
          <a:bodyPr wrap="square">
            <a:spAutoFit/>
          </a:bodyPr>
          <a:lstStyle/>
          <a:p>
            <a:r>
              <a:rPr lang="en-US" sz="3600" b="1" spc="-150" dirty="0">
                <a:solidFill>
                  <a:schemeClr val="bg1"/>
                </a:solidFill>
                <a:latin typeface="Arial" pitchFamily="34" charset="0"/>
                <a:cs typeface="Arial" pitchFamily="34" charset="0"/>
              </a:rPr>
              <a:t>Risk Assessment</a:t>
            </a:r>
          </a:p>
        </p:txBody>
      </p:sp>
    </p:spTree>
    <p:extLst>
      <p:ext uri="{BB962C8B-B14F-4D97-AF65-F5344CB8AC3E}">
        <p14:creationId xmlns:p14="http://schemas.microsoft.com/office/powerpoint/2010/main" val="1153549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144000" cy="5143500"/>
          </a:xfrm>
          <a:prstGeom prst="rect">
            <a:avLst/>
          </a:prstGeom>
        </p:spPr>
      </p:pic>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679281" y="4329114"/>
            <a:ext cx="1219200" cy="814387"/>
          </a:xfrm>
          <a:prstGeom prst="rect">
            <a:avLst/>
          </a:prstGeom>
          <a:noFill/>
          <a:ln w="9525">
            <a:noFill/>
            <a:miter lim="800000"/>
            <a:headEnd/>
            <a:tailEnd/>
          </a:ln>
        </p:spPr>
      </p:pic>
      <p:sp>
        <p:nvSpPr>
          <p:cNvPr id="15" name="TextBox 14"/>
          <p:cNvSpPr txBox="1"/>
          <p:nvPr/>
        </p:nvSpPr>
        <p:spPr>
          <a:xfrm>
            <a:off x="-1871133" y="1069310"/>
            <a:ext cx="1803397" cy="830997"/>
          </a:xfrm>
          <a:prstGeom prst="rect">
            <a:avLst/>
          </a:prstGeom>
          <a:noFill/>
        </p:spPr>
        <p:txBody>
          <a:bodyPr wrap="square" rtlCol="0">
            <a:spAutoFit/>
          </a:bodyPr>
          <a:lstStyle/>
          <a:p>
            <a:r>
              <a:rPr lang="en-US" sz="1200" dirty="0">
                <a:solidFill>
                  <a:srgbClr val="FFFFFF"/>
                </a:solidFill>
                <a:latin typeface="Arial"/>
                <a:cs typeface="Arial"/>
              </a:rPr>
              <a:t>Always keep about this distance between text and the edge of slides and other content.</a:t>
            </a:r>
          </a:p>
        </p:txBody>
      </p:sp>
      <p:sp>
        <p:nvSpPr>
          <p:cNvPr id="9" name="Footer Placeholder 8"/>
          <p:cNvSpPr>
            <a:spLocks noGrp="1"/>
          </p:cNvSpPr>
          <p:nvPr>
            <p:ph type="ftr" sz="quarter" idx="11"/>
          </p:nvPr>
        </p:nvSpPr>
        <p:spPr>
          <a:xfrm>
            <a:off x="8660964" y="4870367"/>
            <a:ext cx="475034" cy="273844"/>
          </a:xfrm>
        </p:spPr>
        <p:txBody>
          <a:bodyPr/>
          <a:lstStyle/>
          <a:p>
            <a:r>
              <a:rPr lang="en-US" dirty="0"/>
              <a:t>1</a:t>
            </a:r>
          </a:p>
        </p:txBody>
      </p:sp>
      <p:sp>
        <p:nvSpPr>
          <p:cNvPr id="12" name="Rectangle 11"/>
          <p:cNvSpPr/>
          <p:nvPr/>
        </p:nvSpPr>
        <p:spPr>
          <a:xfrm>
            <a:off x="1324281" y="235341"/>
            <a:ext cx="6495438" cy="615553"/>
          </a:xfrm>
          <a:prstGeom prst="rect">
            <a:avLst/>
          </a:prstGeom>
        </p:spPr>
        <p:txBody>
          <a:bodyPr wrap="square">
            <a:spAutoFit/>
          </a:bodyPr>
          <a:lstStyle/>
          <a:p>
            <a:pPr algn="ctr"/>
            <a:r>
              <a:rPr lang="en-US" sz="3400" b="1" dirty="0">
                <a:solidFill>
                  <a:schemeClr val="tx2"/>
                </a:solidFill>
                <a:latin typeface="Arial" pitchFamily="34" charset="0"/>
                <a:cs typeface="Arial" pitchFamily="34" charset="0"/>
              </a:rPr>
              <a:t>Workplace Risk</a:t>
            </a:r>
          </a:p>
        </p:txBody>
      </p:sp>
      <p:pic>
        <p:nvPicPr>
          <p:cNvPr id="13" name="Picture 3" descr="C:\Users\mullinch\AppData\Local\Microsoft\Windows\Temporary Internet Files\Content.IE5\AM1I8PN9\MC900367694[1].wmf"/>
          <p:cNvPicPr>
            <a:picLocks noChangeAspect="1" noChangeArrowheads="1"/>
          </p:cNvPicPr>
          <p:nvPr/>
        </p:nvPicPr>
        <p:blipFill>
          <a:blip r:embed="rId5"/>
          <a:srcRect/>
          <a:stretch>
            <a:fillRect/>
          </a:stretch>
        </p:blipFill>
        <p:spPr bwMode="auto">
          <a:xfrm>
            <a:off x="665723" y="3647015"/>
            <a:ext cx="870081" cy="997239"/>
          </a:xfrm>
          <a:prstGeom prst="rect">
            <a:avLst/>
          </a:prstGeom>
          <a:noFill/>
        </p:spPr>
      </p:pic>
      <p:pic>
        <p:nvPicPr>
          <p:cNvPr id="14" name="Picture 9" descr="C:\Users\mullinch\AppData\Local\Microsoft\Windows\Temporary Internet Files\Content.IE5\DE4CGPLA\MC900030218[1].wmf"/>
          <p:cNvPicPr>
            <a:picLocks noChangeAspect="1" noChangeArrowheads="1"/>
          </p:cNvPicPr>
          <p:nvPr/>
        </p:nvPicPr>
        <p:blipFill>
          <a:blip r:embed="rId6"/>
          <a:srcRect/>
          <a:stretch>
            <a:fillRect/>
          </a:stretch>
        </p:blipFill>
        <p:spPr bwMode="auto">
          <a:xfrm>
            <a:off x="5010167" y="1069310"/>
            <a:ext cx="1116238" cy="805295"/>
          </a:xfrm>
          <a:prstGeom prst="rect">
            <a:avLst/>
          </a:prstGeom>
          <a:noFill/>
        </p:spPr>
      </p:pic>
      <p:pic>
        <p:nvPicPr>
          <p:cNvPr id="16" name="Picture 5" descr="C:\Users\mullinch\AppData\Local\Microsoft\Windows\Temporary Internet Files\Content.IE5\W2P3ZL2N\MC900156999[1].wmf"/>
          <p:cNvPicPr>
            <a:picLocks noChangeAspect="1" noChangeArrowheads="1"/>
          </p:cNvPicPr>
          <p:nvPr/>
        </p:nvPicPr>
        <p:blipFill>
          <a:blip r:embed="rId7"/>
          <a:srcRect/>
          <a:stretch>
            <a:fillRect/>
          </a:stretch>
        </p:blipFill>
        <p:spPr bwMode="auto">
          <a:xfrm>
            <a:off x="7215410" y="3740510"/>
            <a:ext cx="1038221" cy="997239"/>
          </a:xfrm>
          <a:prstGeom prst="rect">
            <a:avLst/>
          </a:prstGeom>
          <a:noFill/>
        </p:spPr>
      </p:pic>
      <p:pic>
        <p:nvPicPr>
          <p:cNvPr id="17" name="Picture 2" descr="C:\Users\mullinch\AppData\Local\Microsoft\Windows\Temporary Internet Files\Content.IE5\DE4CGPLA\MP900439244[1].jp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Lst>
          </a:blip>
          <a:srcRect/>
          <a:stretch>
            <a:fillRect/>
          </a:stretch>
        </p:blipFill>
        <p:spPr bwMode="auto">
          <a:xfrm>
            <a:off x="446728" y="2173391"/>
            <a:ext cx="1308069" cy="872046"/>
          </a:xfrm>
          <a:prstGeom prst="rect">
            <a:avLst/>
          </a:prstGeom>
          <a:noFill/>
        </p:spPr>
      </p:pic>
      <p:pic>
        <p:nvPicPr>
          <p:cNvPr id="18" name="Picture 11" descr="C:\Users\mullinch\AppData\Local\Microsoft\Windows\Temporary Internet Files\Content.IE5\X0G9IHKF\MC900216774[1].wmf"/>
          <p:cNvPicPr>
            <a:picLocks noChangeAspect="1" noChangeArrowheads="1"/>
          </p:cNvPicPr>
          <p:nvPr/>
        </p:nvPicPr>
        <p:blipFill>
          <a:blip r:embed="rId10"/>
          <a:srcRect/>
          <a:stretch>
            <a:fillRect/>
          </a:stretch>
        </p:blipFill>
        <p:spPr bwMode="auto">
          <a:xfrm>
            <a:off x="7180162" y="2173391"/>
            <a:ext cx="1108719" cy="1161367"/>
          </a:xfrm>
          <a:prstGeom prst="rect">
            <a:avLst/>
          </a:prstGeom>
          <a:noFill/>
        </p:spPr>
      </p:pic>
      <p:pic>
        <p:nvPicPr>
          <p:cNvPr id="19" name="Picture 12" descr="C:\Users\mullinch\AppData\Local\Microsoft\Windows\Temporary Internet Files\Content.IE5\AM1I8PN9\MC900287333[1].wmf"/>
          <p:cNvPicPr>
            <a:picLocks noChangeAspect="1" noChangeArrowheads="1"/>
          </p:cNvPicPr>
          <p:nvPr/>
        </p:nvPicPr>
        <p:blipFill>
          <a:blip r:embed="rId11"/>
          <a:srcRect/>
          <a:stretch>
            <a:fillRect/>
          </a:stretch>
        </p:blipFill>
        <p:spPr bwMode="auto">
          <a:xfrm>
            <a:off x="743209" y="850894"/>
            <a:ext cx="792595" cy="931154"/>
          </a:xfrm>
          <a:prstGeom prst="rect">
            <a:avLst/>
          </a:prstGeom>
          <a:noFill/>
        </p:spPr>
      </p:pic>
      <p:pic>
        <p:nvPicPr>
          <p:cNvPr id="20" name="Picture 6" descr="C:\Users\mullinch\AppData\Local\Microsoft\Windows\Temporary Internet Files\Content.IE5\1292LJQN\MC900056622[1].wmf"/>
          <p:cNvPicPr>
            <a:picLocks noChangeAspect="1" noChangeArrowheads="1"/>
          </p:cNvPicPr>
          <p:nvPr/>
        </p:nvPicPr>
        <p:blipFill>
          <a:blip r:embed="rId12"/>
          <a:srcRect/>
          <a:stretch>
            <a:fillRect/>
          </a:stretch>
        </p:blipFill>
        <p:spPr bwMode="auto">
          <a:xfrm>
            <a:off x="2588221" y="905132"/>
            <a:ext cx="1347188" cy="1069686"/>
          </a:xfrm>
          <a:prstGeom prst="rect">
            <a:avLst/>
          </a:prstGeom>
          <a:noFill/>
        </p:spPr>
      </p:pic>
      <p:pic>
        <p:nvPicPr>
          <p:cNvPr id="21" name="Picture 4" descr="C:\Users\mullinch\AppData\Local\Microsoft\Windows\Temporary Internet Files\Content.IE5\1292LJQN\MC900388924[1].wmf"/>
          <p:cNvPicPr>
            <a:picLocks noChangeAspect="1" noChangeArrowheads="1"/>
          </p:cNvPicPr>
          <p:nvPr/>
        </p:nvPicPr>
        <p:blipFill>
          <a:blip r:embed="rId13"/>
          <a:srcRect/>
          <a:stretch>
            <a:fillRect/>
          </a:stretch>
        </p:blipFill>
        <p:spPr bwMode="auto">
          <a:xfrm>
            <a:off x="7287968" y="806678"/>
            <a:ext cx="893103" cy="994356"/>
          </a:xfrm>
          <a:prstGeom prst="rect">
            <a:avLst/>
          </a:prstGeom>
          <a:noFill/>
        </p:spPr>
      </p:pic>
      <p:sp>
        <p:nvSpPr>
          <p:cNvPr id="22" name="Rectangle 21"/>
          <p:cNvSpPr/>
          <p:nvPr/>
        </p:nvSpPr>
        <p:spPr>
          <a:xfrm>
            <a:off x="1535804" y="2103081"/>
            <a:ext cx="5752164" cy="2708434"/>
          </a:xfrm>
          <a:prstGeom prst="rect">
            <a:avLst/>
          </a:prstGeom>
        </p:spPr>
        <p:txBody>
          <a:bodyPr wrap="square">
            <a:spAutoFit/>
          </a:bodyPr>
          <a:lstStyle/>
          <a:p>
            <a:pPr algn="ctr"/>
            <a:r>
              <a:rPr lang="en-US" sz="3200" dirty="0"/>
              <a:t>Risks are anything that prevents us from reaching our goals and objectives</a:t>
            </a:r>
          </a:p>
          <a:p>
            <a:pPr algn="ctr"/>
            <a:endParaRPr lang="en-US" sz="2400" b="1" dirty="0">
              <a:solidFill>
                <a:srgbClr val="FF0000"/>
              </a:solidFill>
              <a:latin typeface="Arial" pitchFamily="34" charset="0"/>
              <a:cs typeface="Arial" pitchFamily="34" charset="0"/>
            </a:endParaRPr>
          </a:p>
          <a:p>
            <a:pPr algn="ctr"/>
            <a:r>
              <a:rPr lang="en-US" sz="3200" b="1" dirty="0">
                <a:solidFill>
                  <a:srgbClr val="FF0000"/>
                </a:solidFill>
                <a:latin typeface="Arial" pitchFamily="34" charset="0"/>
                <a:cs typeface="Arial" pitchFamily="34" charset="0"/>
              </a:rPr>
              <a:t>Risk is Everywhere!</a:t>
            </a:r>
            <a:endParaRPr lang="en-US" dirty="0">
              <a:latin typeface="Arial" pitchFamily="34" charset="0"/>
              <a:cs typeface="Arial" pitchFamily="34" charset="0"/>
            </a:endParaRPr>
          </a:p>
          <a:p>
            <a:pPr lvl="7"/>
            <a:endParaRPr lang="en-US" dirty="0">
              <a:latin typeface="Arial" pitchFamily="34" charset="0"/>
              <a:cs typeface="Arial" pitchFamily="34" charset="0"/>
            </a:endParaRPr>
          </a:p>
        </p:txBody>
      </p:sp>
    </p:spTree>
    <p:extLst>
      <p:ext uri="{BB962C8B-B14F-4D97-AF65-F5344CB8AC3E}">
        <p14:creationId xmlns:p14="http://schemas.microsoft.com/office/powerpoint/2010/main" val="266148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144000" cy="5143500"/>
          </a:xfrm>
          <a:prstGeom prst="rect">
            <a:avLst/>
          </a:prstGeom>
        </p:spPr>
      </p:pic>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679281" y="4329114"/>
            <a:ext cx="1219200" cy="814387"/>
          </a:xfrm>
          <a:prstGeom prst="rect">
            <a:avLst/>
          </a:prstGeom>
          <a:noFill/>
          <a:ln w="9525">
            <a:noFill/>
            <a:miter lim="800000"/>
            <a:headEnd/>
            <a:tailEnd/>
          </a:ln>
        </p:spPr>
      </p:pic>
      <p:sp>
        <p:nvSpPr>
          <p:cNvPr id="15" name="TextBox 14"/>
          <p:cNvSpPr txBox="1"/>
          <p:nvPr/>
        </p:nvSpPr>
        <p:spPr>
          <a:xfrm>
            <a:off x="-1871133" y="1069310"/>
            <a:ext cx="1803397" cy="830997"/>
          </a:xfrm>
          <a:prstGeom prst="rect">
            <a:avLst/>
          </a:prstGeom>
          <a:noFill/>
        </p:spPr>
        <p:txBody>
          <a:bodyPr wrap="square" rtlCol="0">
            <a:spAutoFit/>
          </a:bodyPr>
          <a:lstStyle/>
          <a:p>
            <a:r>
              <a:rPr lang="en-US" sz="1200" dirty="0">
                <a:solidFill>
                  <a:srgbClr val="FFFFFF"/>
                </a:solidFill>
                <a:latin typeface="Arial"/>
                <a:cs typeface="Arial"/>
              </a:rPr>
              <a:t>Always keep about this distance between text and the edge of slides and other content.</a:t>
            </a:r>
          </a:p>
        </p:txBody>
      </p:sp>
      <p:sp>
        <p:nvSpPr>
          <p:cNvPr id="6" name="Rectangle 5"/>
          <p:cNvSpPr/>
          <p:nvPr/>
        </p:nvSpPr>
        <p:spPr>
          <a:xfrm>
            <a:off x="1324281" y="235341"/>
            <a:ext cx="6495438" cy="615553"/>
          </a:xfrm>
          <a:prstGeom prst="rect">
            <a:avLst/>
          </a:prstGeom>
        </p:spPr>
        <p:txBody>
          <a:bodyPr wrap="square">
            <a:spAutoFit/>
          </a:bodyPr>
          <a:lstStyle/>
          <a:p>
            <a:pPr algn="ctr"/>
            <a:r>
              <a:rPr lang="en-US" sz="3400" b="1" dirty="0">
                <a:solidFill>
                  <a:schemeClr val="tx2"/>
                </a:solidFill>
                <a:latin typeface="Arial" pitchFamily="34" charset="0"/>
                <a:cs typeface="Arial" pitchFamily="34" charset="0"/>
              </a:rPr>
              <a:t>Workplace Risk</a:t>
            </a:r>
          </a:p>
        </p:txBody>
      </p:sp>
      <p:sp>
        <p:nvSpPr>
          <p:cNvPr id="2" name="TextBox 1"/>
          <p:cNvSpPr txBox="1"/>
          <p:nvPr/>
        </p:nvSpPr>
        <p:spPr>
          <a:xfrm>
            <a:off x="680643" y="1284049"/>
            <a:ext cx="7383951" cy="2554545"/>
          </a:xfrm>
          <a:prstGeom prst="rect">
            <a:avLst/>
          </a:prstGeom>
          <a:noFill/>
        </p:spPr>
        <p:txBody>
          <a:bodyPr wrap="square" rtlCol="0">
            <a:spAutoFit/>
          </a:bodyPr>
          <a:lstStyle/>
          <a:p>
            <a:pPr marL="285750" indent="-285750">
              <a:buFont typeface="Arial" pitchFamily="34" charset="0"/>
              <a:buChar char="•"/>
            </a:pPr>
            <a:r>
              <a:rPr lang="en-US" sz="2000" dirty="0"/>
              <a:t>It can be challenging to identify risks, but you can begin by asking:</a:t>
            </a:r>
          </a:p>
          <a:p>
            <a:pPr marL="742950" lvl="1" indent="-285750"/>
            <a:endParaRPr lang="en-US" sz="2000" dirty="0"/>
          </a:p>
          <a:p>
            <a:pPr marL="742950" lvl="1" indent="-285750">
              <a:buFont typeface="Wingdings" pitchFamily="2" charset="2"/>
              <a:buChar char="Ø"/>
            </a:pPr>
            <a:r>
              <a:rPr lang="en-US" sz="2000" dirty="0"/>
              <a:t>What are our goals and objectives?</a:t>
            </a:r>
          </a:p>
          <a:p>
            <a:pPr marL="742950" lvl="1" indent="-285750">
              <a:buFont typeface="Wingdings" pitchFamily="2" charset="2"/>
              <a:buChar char="Ø"/>
            </a:pPr>
            <a:r>
              <a:rPr lang="en-US" sz="2000" dirty="0"/>
              <a:t>Where are we vulnerable?</a:t>
            </a:r>
          </a:p>
          <a:p>
            <a:pPr marL="742950" lvl="1" indent="-285750">
              <a:buFont typeface="Wingdings" pitchFamily="2" charset="2"/>
              <a:buChar char="Ø"/>
            </a:pPr>
            <a:r>
              <a:rPr lang="en-US" sz="2000" dirty="0"/>
              <a:t>What information is important and confidential? </a:t>
            </a:r>
          </a:p>
          <a:p>
            <a:pPr marL="742950" lvl="1" indent="-285750">
              <a:buFont typeface="Wingdings" pitchFamily="2" charset="2"/>
              <a:buChar char="Ø"/>
            </a:pPr>
            <a:r>
              <a:rPr lang="en-US" sz="2000" dirty="0"/>
              <a:t>What rules and laws apply?</a:t>
            </a:r>
          </a:p>
          <a:p>
            <a:pPr marL="742950" lvl="1" indent="-285750">
              <a:buFont typeface="Wingdings" pitchFamily="2" charset="2"/>
              <a:buChar char="Ø"/>
            </a:pPr>
            <a:r>
              <a:rPr lang="en-US" sz="2000" dirty="0"/>
              <a:t>What would be the public perception if something </a:t>
            </a:r>
          </a:p>
          <a:p>
            <a:pPr marL="742950" lvl="1" indent="-285750"/>
            <a:r>
              <a:rPr lang="en-US" sz="2000" dirty="0"/>
              <a:t>     should go wrong?</a:t>
            </a:r>
          </a:p>
        </p:txBody>
      </p:sp>
      <p:pic>
        <p:nvPicPr>
          <p:cNvPr id="8" name="Picture 2" descr="C:\Users\mullinch\AppData\Local\Microsoft\Windows\Temporary Internet Files\Content.IE5\K0O7W0UI\MC900434411[1].wmf"/>
          <p:cNvPicPr>
            <a:picLocks noChangeAspect="1" noChangeArrowheads="1"/>
          </p:cNvPicPr>
          <p:nvPr/>
        </p:nvPicPr>
        <p:blipFill>
          <a:blip r:embed="rId5"/>
          <a:srcRect/>
          <a:stretch>
            <a:fillRect/>
          </a:stretch>
        </p:blipFill>
        <p:spPr bwMode="auto">
          <a:xfrm>
            <a:off x="6325475" y="1826112"/>
            <a:ext cx="2224890" cy="2503002"/>
          </a:xfrm>
          <a:prstGeom prst="rect">
            <a:avLst/>
          </a:prstGeom>
          <a:noFill/>
        </p:spPr>
      </p:pic>
      <p:sp>
        <p:nvSpPr>
          <p:cNvPr id="10" name="Footer Placeholder 8"/>
          <p:cNvSpPr txBox="1">
            <a:spLocks/>
          </p:cNvSpPr>
          <p:nvPr/>
        </p:nvSpPr>
        <p:spPr>
          <a:xfrm>
            <a:off x="8660964" y="4870367"/>
            <a:ext cx="475034" cy="273844"/>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a:t>
            </a:r>
          </a:p>
        </p:txBody>
      </p:sp>
    </p:spTree>
    <p:extLst>
      <p:ext uri="{BB962C8B-B14F-4D97-AF65-F5344CB8AC3E}">
        <p14:creationId xmlns:p14="http://schemas.microsoft.com/office/powerpoint/2010/main" val="234272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750"/>
                                        <p:tgtEl>
                                          <p:spTgt spid="2">
                                            <p:txEl>
                                              <p:pRg st="2" end="2"/>
                                            </p:txEl>
                                          </p:spTgt>
                                        </p:tgtEl>
                                      </p:cBhvr>
                                    </p:animEffect>
                                    <p:anim calcmode="lin" valueType="num">
                                      <p:cBhvr>
                                        <p:cTn id="8"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750"/>
                                        <p:tgtEl>
                                          <p:spTgt spid="2">
                                            <p:txEl>
                                              <p:pRg st="3" end="3"/>
                                            </p:txEl>
                                          </p:spTgt>
                                        </p:tgtEl>
                                      </p:cBhvr>
                                    </p:animEffect>
                                    <p:anim calcmode="lin" valueType="num">
                                      <p:cBhvr>
                                        <p:cTn id="15"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750"/>
                                        <p:tgtEl>
                                          <p:spTgt spid="2">
                                            <p:txEl>
                                              <p:pRg st="4" end="4"/>
                                            </p:txEl>
                                          </p:spTgt>
                                        </p:tgtEl>
                                      </p:cBhvr>
                                    </p:animEffect>
                                    <p:anim calcmode="lin" valueType="num">
                                      <p:cBhvr>
                                        <p:cTn id="22"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750"/>
                                        <p:tgtEl>
                                          <p:spTgt spid="2">
                                            <p:txEl>
                                              <p:pRg st="5" end="5"/>
                                            </p:txEl>
                                          </p:spTgt>
                                        </p:tgtEl>
                                      </p:cBhvr>
                                    </p:animEffect>
                                    <p:anim calcmode="lin" valueType="num">
                                      <p:cBhvr>
                                        <p:cTn id="29"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1000"/>
                                        <p:tgtEl>
                                          <p:spTgt spid="2">
                                            <p:txEl>
                                              <p:pRg st="6" end="6"/>
                                            </p:txEl>
                                          </p:spTgt>
                                        </p:tgtEl>
                                      </p:cBhvr>
                                    </p:animEffect>
                                    <p:anim calcmode="lin" valueType="num">
                                      <p:cBhvr>
                                        <p:cTn id="3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6" end="6"/>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Effect transition="in" filter="fade">
                                      <p:cBhvr>
                                        <p:cTn id="40" dur="1000"/>
                                        <p:tgtEl>
                                          <p:spTgt spid="2">
                                            <p:txEl>
                                              <p:pRg st="7" end="7"/>
                                            </p:txEl>
                                          </p:spTgt>
                                        </p:tgtEl>
                                      </p:cBhvr>
                                    </p:animEffect>
                                    <p:anim calcmode="lin" valueType="num">
                                      <p:cBhvr>
                                        <p:cTn id="41"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40" y="451"/>
            <a:ext cx="9144000" cy="5143500"/>
          </a:xfrm>
          <a:prstGeom prst="rect">
            <a:avLst/>
          </a:prstGeom>
        </p:spPr>
      </p:pic>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679281" y="4329114"/>
            <a:ext cx="1219200" cy="814387"/>
          </a:xfrm>
          <a:prstGeom prst="rect">
            <a:avLst/>
          </a:prstGeom>
          <a:noFill/>
          <a:ln w="9525">
            <a:noFill/>
            <a:miter lim="800000"/>
            <a:headEnd/>
            <a:tailEnd/>
          </a:ln>
        </p:spPr>
      </p:pic>
      <p:sp>
        <p:nvSpPr>
          <p:cNvPr id="15" name="TextBox 14"/>
          <p:cNvSpPr txBox="1"/>
          <p:nvPr/>
        </p:nvSpPr>
        <p:spPr>
          <a:xfrm>
            <a:off x="-1871133" y="1069310"/>
            <a:ext cx="1803397" cy="830997"/>
          </a:xfrm>
          <a:prstGeom prst="rect">
            <a:avLst/>
          </a:prstGeom>
          <a:noFill/>
        </p:spPr>
        <p:txBody>
          <a:bodyPr wrap="square" rtlCol="0">
            <a:spAutoFit/>
          </a:bodyPr>
          <a:lstStyle/>
          <a:p>
            <a:r>
              <a:rPr lang="en-US" sz="1200" dirty="0">
                <a:solidFill>
                  <a:srgbClr val="FFFFFF"/>
                </a:solidFill>
                <a:latin typeface="Arial"/>
                <a:cs typeface="Arial"/>
              </a:rPr>
              <a:t>Always keep about this distance between text and the edge of slides and other content.</a:t>
            </a:r>
          </a:p>
        </p:txBody>
      </p:sp>
      <p:sp>
        <p:nvSpPr>
          <p:cNvPr id="9" name="Footer Placeholder 8"/>
          <p:cNvSpPr>
            <a:spLocks noGrp="1"/>
          </p:cNvSpPr>
          <p:nvPr>
            <p:ph type="ftr" sz="quarter" idx="11"/>
          </p:nvPr>
        </p:nvSpPr>
        <p:spPr/>
        <p:txBody>
          <a:bodyPr/>
          <a:lstStyle/>
          <a:p>
            <a:r>
              <a:rPr lang="en-US" dirty="0"/>
              <a:t>9</a:t>
            </a:r>
          </a:p>
        </p:txBody>
      </p:sp>
      <p:sp>
        <p:nvSpPr>
          <p:cNvPr id="6" name="Rectangle 5"/>
          <p:cNvSpPr/>
          <p:nvPr/>
        </p:nvSpPr>
        <p:spPr>
          <a:xfrm>
            <a:off x="1324281" y="235341"/>
            <a:ext cx="6495438" cy="615553"/>
          </a:xfrm>
          <a:prstGeom prst="rect">
            <a:avLst/>
          </a:prstGeom>
        </p:spPr>
        <p:txBody>
          <a:bodyPr wrap="square">
            <a:spAutoFit/>
          </a:bodyPr>
          <a:lstStyle/>
          <a:p>
            <a:pPr algn="ctr"/>
            <a:r>
              <a:rPr lang="en-US" sz="3400" b="1" dirty="0">
                <a:solidFill>
                  <a:schemeClr val="tx2"/>
                </a:solidFill>
                <a:latin typeface="Arial" pitchFamily="34" charset="0"/>
                <a:cs typeface="Arial" pitchFamily="34" charset="0"/>
              </a:rPr>
              <a:t>Workplace Risk</a:t>
            </a:r>
          </a:p>
        </p:txBody>
      </p:sp>
      <p:sp>
        <p:nvSpPr>
          <p:cNvPr id="12" name="Oval 11"/>
          <p:cNvSpPr/>
          <p:nvPr/>
        </p:nvSpPr>
        <p:spPr>
          <a:xfrm>
            <a:off x="1048142" y="2036415"/>
            <a:ext cx="2154983" cy="1798187"/>
          </a:xfrm>
          <a:prstGeom prst="ellipse">
            <a:avLst/>
          </a:prstGeom>
          <a:gradFill flip="none" rotWithShape="1">
            <a:gsLst>
              <a:gs pos="0">
                <a:sysClr val="window" lastClr="FFFFFF"/>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a:scene3d>
            <a:camera prst="orthographicFront"/>
            <a:lightRig rig="brightRoom" dir="t"/>
          </a:scene3d>
          <a:sp3d prstMaterial="matte">
            <a:bevelT w="165100" prst="coolSlant"/>
            <a:bevelB w="165100"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srgbClr val="44A436"/>
                </a:solidFill>
                <a:effectLst/>
                <a:uLnTx/>
                <a:uFillTx/>
                <a:latin typeface="Calibri"/>
                <a:ea typeface="+mn-ea"/>
                <a:cs typeface="+mn-cs"/>
              </a:rPr>
              <a:t>Financial</a:t>
            </a:r>
          </a:p>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a:solidFill>
                  <a:srgbClr val="1F497D"/>
                </a:solidFill>
                <a:latin typeface="Calibri"/>
              </a:rPr>
              <a:t>Loss of Assets</a:t>
            </a:r>
            <a:endParaRPr kumimoji="0" lang="en-US" sz="1600" u="none" strike="noStrike" kern="0" cap="none" spc="0" normalizeH="0" baseline="0" noProof="0" dirty="0">
              <a:ln>
                <a:noFill/>
              </a:ln>
              <a:solidFill>
                <a:prstClr val="black"/>
              </a:solidFill>
              <a:effectLst/>
              <a:uLnTx/>
              <a:uFillTx/>
              <a:latin typeface="Calibri"/>
            </a:endParaRPr>
          </a:p>
        </p:txBody>
      </p:sp>
      <p:sp>
        <p:nvSpPr>
          <p:cNvPr id="25" name="Oval 24"/>
          <p:cNvSpPr/>
          <p:nvPr/>
        </p:nvSpPr>
        <p:spPr>
          <a:xfrm>
            <a:off x="3357408" y="884461"/>
            <a:ext cx="2154983" cy="1798187"/>
          </a:xfrm>
          <a:prstGeom prst="ellipse">
            <a:avLst/>
          </a:prstGeom>
          <a:gradFill flip="none" rotWithShape="1">
            <a:gsLst>
              <a:gs pos="0">
                <a:sysClr val="window" lastClr="FFFFFF"/>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a:scene3d>
            <a:camera prst="orthographicFront"/>
            <a:lightRig rig="brightRoom" dir="t"/>
          </a:scene3d>
          <a:sp3d prstMaterial="matte">
            <a:bevelT w="165100" prst="coolSlant"/>
            <a:bevelB w="165100"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srgbClr val="44A436"/>
                </a:solidFill>
                <a:effectLst/>
                <a:uLnTx/>
                <a:uFillTx/>
                <a:latin typeface="Calibri"/>
                <a:ea typeface="+mn-ea"/>
                <a:cs typeface="+mn-cs"/>
              </a:rPr>
              <a:t>Reputational</a:t>
            </a:r>
          </a:p>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a:solidFill>
                  <a:srgbClr val="1F497D"/>
                </a:solidFill>
                <a:latin typeface="Calibri"/>
              </a:rPr>
              <a:t>Public Perception</a:t>
            </a:r>
            <a:endParaRPr kumimoji="0" lang="en-US" sz="1600" u="none" strike="noStrike" kern="0" cap="none" spc="0" normalizeH="0" baseline="0" noProof="0" dirty="0">
              <a:ln>
                <a:noFill/>
              </a:ln>
              <a:solidFill>
                <a:prstClr val="black"/>
              </a:solidFill>
              <a:effectLst/>
              <a:uLnTx/>
              <a:uFillTx/>
              <a:latin typeface="Calibri"/>
            </a:endParaRPr>
          </a:p>
        </p:txBody>
      </p:sp>
      <p:sp>
        <p:nvSpPr>
          <p:cNvPr id="26" name="Oval 25"/>
          <p:cNvSpPr/>
          <p:nvPr/>
        </p:nvSpPr>
        <p:spPr>
          <a:xfrm>
            <a:off x="5820956" y="2036414"/>
            <a:ext cx="2154983" cy="1798187"/>
          </a:xfrm>
          <a:prstGeom prst="ellipse">
            <a:avLst/>
          </a:prstGeom>
          <a:gradFill flip="none" rotWithShape="1">
            <a:gsLst>
              <a:gs pos="0">
                <a:sysClr val="window" lastClr="FFFFFF"/>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a:scene3d>
            <a:camera prst="orthographicFront"/>
            <a:lightRig rig="brightRoom" dir="t"/>
          </a:scene3d>
          <a:sp3d prstMaterial="matte">
            <a:bevelT w="165100" prst="coolSlant"/>
            <a:bevelB w="165100"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srgbClr val="44A436"/>
                </a:solidFill>
                <a:effectLst/>
                <a:uLnTx/>
                <a:uFillTx/>
                <a:latin typeface="Calibri"/>
                <a:ea typeface="+mn-ea"/>
                <a:cs typeface="+mn-cs"/>
              </a:rPr>
              <a:t>Compliance</a:t>
            </a:r>
          </a:p>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a:solidFill>
                  <a:srgbClr val="1F497D"/>
                </a:solidFill>
                <a:latin typeface="Calibri"/>
              </a:rPr>
              <a:t>Laws, regulations, policies, and procedures</a:t>
            </a:r>
            <a:endParaRPr kumimoji="0" lang="en-US" sz="1600" u="none" strike="noStrike" kern="0" cap="none" spc="0" normalizeH="0" baseline="0" noProof="0" dirty="0">
              <a:ln>
                <a:noFill/>
              </a:ln>
              <a:solidFill>
                <a:srgbClr val="1F497D"/>
              </a:solidFill>
              <a:effectLst/>
              <a:uLnTx/>
              <a:uFillTx/>
              <a:latin typeface="Calibri"/>
            </a:endParaRPr>
          </a:p>
        </p:txBody>
      </p:sp>
      <p:sp>
        <p:nvSpPr>
          <p:cNvPr id="27" name="Oval 26"/>
          <p:cNvSpPr/>
          <p:nvPr/>
        </p:nvSpPr>
        <p:spPr>
          <a:xfrm>
            <a:off x="3367358" y="3255440"/>
            <a:ext cx="2154983" cy="1798187"/>
          </a:xfrm>
          <a:prstGeom prst="ellipse">
            <a:avLst/>
          </a:prstGeom>
          <a:gradFill flip="none" rotWithShape="1">
            <a:gsLst>
              <a:gs pos="0">
                <a:sysClr val="window" lastClr="FFFFFF"/>
              </a:gs>
              <a:gs pos="100000">
                <a:srgbClr val="4F81BD">
                  <a:tint val="50000"/>
                  <a:shade val="100000"/>
                  <a:satMod val="350000"/>
                </a:srgbClr>
              </a:gs>
            </a:gsLst>
            <a:path path="circle">
              <a:fillToRect l="100000" t="100000"/>
            </a:path>
            <a:tileRect r="-100000" b="-10000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a:scene3d>
            <a:camera prst="orthographicFront"/>
            <a:lightRig rig="brightRoom" dir="t"/>
          </a:scene3d>
          <a:sp3d prstMaterial="matte">
            <a:bevelT w="165100" prst="coolSlant"/>
            <a:bevelB w="165100"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i="1" kern="0" dirty="0">
                <a:solidFill>
                  <a:srgbClr val="44A436"/>
                </a:solidFill>
                <a:latin typeface="Calibri"/>
              </a:rPr>
              <a:t>Operational</a:t>
            </a:r>
            <a:endParaRPr kumimoji="0" lang="en-US" sz="1800" b="1" i="1" u="none" strike="noStrike" kern="0" cap="none" spc="0" normalizeH="0" baseline="0" noProof="0" dirty="0">
              <a:ln>
                <a:noFill/>
              </a:ln>
              <a:solidFill>
                <a:srgbClr val="44A436"/>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a:solidFill>
                  <a:srgbClr val="1F497D"/>
                </a:solidFill>
                <a:latin typeface="Calibri"/>
              </a:rPr>
              <a:t>On-going processes</a:t>
            </a:r>
            <a:endParaRPr kumimoji="0" lang="en-US" sz="1600" u="none" strike="noStrike" kern="0" cap="none" spc="0" normalizeH="0" baseline="0" noProof="0" dirty="0">
              <a:ln>
                <a:noFill/>
              </a:ln>
              <a:solidFill>
                <a:prstClr val="black"/>
              </a:solidFill>
              <a:effectLst/>
              <a:uLnTx/>
              <a:uFillTx/>
              <a:latin typeface="Calibri"/>
            </a:endParaRPr>
          </a:p>
        </p:txBody>
      </p:sp>
      <p:cxnSp>
        <p:nvCxnSpPr>
          <p:cNvPr id="29" name="Straight Arrow Connector 28"/>
          <p:cNvCxnSpPr/>
          <p:nvPr/>
        </p:nvCxnSpPr>
        <p:spPr>
          <a:xfrm flipV="1">
            <a:off x="3013162" y="2193969"/>
            <a:ext cx="580507" cy="387554"/>
          </a:xfrm>
          <a:prstGeom prst="straightConnector1">
            <a:avLst/>
          </a:prstGeom>
          <a:ln>
            <a:headEnd type="triangle"/>
            <a:tailEnd type="triangle"/>
          </a:ln>
        </p:spPr>
        <p:style>
          <a:lnRef idx="2">
            <a:schemeClr val="accent3"/>
          </a:lnRef>
          <a:fillRef idx="0">
            <a:schemeClr val="accent3"/>
          </a:fillRef>
          <a:effectRef idx="1">
            <a:schemeClr val="accent3"/>
          </a:effectRef>
          <a:fontRef idx="minor">
            <a:schemeClr val="tx1"/>
          </a:fontRef>
        </p:style>
      </p:cxnSp>
      <p:cxnSp>
        <p:nvCxnSpPr>
          <p:cNvPr id="30" name="Straight Arrow Connector 29"/>
          <p:cNvCxnSpPr/>
          <p:nvPr/>
        </p:nvCxnSpPr>
        <p:spPr>
          <a:xfrm>
            <a:off x="2944739" y="3455856"/>
            <a:ext cx="534204" cy="310657"/>
          </a:xfrm>
          <a:prstGeom prst="straightConnector1">
            <a:avLst/>
          </a:prstGeom>
          <a:ln>
            <a:headEnd type="triangle"/>
            <a:tailEnd type="triangle"/>
          </a:ln>
        </p:spPr>
        <p:style>
          <a:lnRef idx="2">
            <a:schemeClr val="accent3"/>
          </a:lnRef>
          <a:fillRef idx="0">
            <a:schemeClr val="accent3"/>
          </a:fillRef>
          <a:effectRef idx="1">
            <a:schemeClr val="accent3"/>
          </a:effectRef>
          <a:fontRef idx="minor">
            <a:schemeClr val="tx1"/>
          </a:fontRef>
        </p:style>
      </p:cxnSp>
      <p:cxnSp>
        <p:nvCxnSpPr>
          <p:cNvPr id="31" name="Straight Arrow Connector 30"/>
          <p:cNvCxnSpPr/>
          <p:nvPr/>
        </p:nvCxnSpPr>
        <p:spPr>
          <a:xfrm>
            <a:off x="5414084" y="2136895"/>
            <a:ext cx="605716" cy="426429"/>
          </a:xfrm>
          <a:prstGeom prst="straightConnector1">
            <a:avLst/>
          </a:prstGeom>
          <a:ln>
            <a:headEnd type="triangle"/>
            <a:tailEnd type="triangle"/>
          </a:ln>
        </p:spPr>
        <p:style>
          <a:lnRef idx="2">
            <a:schemeClr val="accent3"/>
          </a:lnRef>
          <a:fillRef idx="0">
            <a:schemeClr val="accent3"/>
          </a:fillRef>
          <a:effectRef idx="1">
            <a:schemeClr val="accent3"/>
          </a:effectRef>
          <a:fontRef idx="minor">
            <a:schemeClr val="tx1"/>
          </a:fontRef>
        </p:style>
      </p:cxnSp>
      <p:cxnSp>
        <p:nvCxnSpPr>
          <p:cNvPr id="32" name="Straight Arrow Connector 31"/>
          <p:cNvCxnSpPr/>
          <p:nvPr/>
        </p:nvCxnSpPr>
        <p:spPr>
          <a:xfrm flipV="1">
            <a:off x="4444850" y="2646931"/>
            <a:ext cx="0" cy="605033"/>
          </a:xfrm>
          <a:prstGeom prst="straightConnector1">
            <a:avLst/>
          </a:prstGeom>
          <a:ln>
            <a:headEnd type="triangle"/>
            <a:tailEnd type="triangle"/>
          </a:ln>
        </p:spPr>
        <p:style>
          <a:lnRef idx="2">
            <a:schemeClr val="accent3"/>
          </a:lnRef>
          <a:fillRef idx="0">
            <a:schemeClr val="accent3"/>
          </a:fillRef>
          <a:effectRef idx="1">
            <a:schemeClr val="accent3"/>
          </a:effectRef>
          <a:fontRef idx="minor">
            <a:schemeClr val="tx1"/>
          </a:fontRef>
        </p:style>
      </p:cxnSp>
      <p:cxnSp>
        <p:nvCxnSpPr>
          <p:cNvPr id="33" name="Straight Arrow Connector 32"/>
          <p:cNvCxnSpPr/>
          <p:nvPr/>
        </p:nvCxnSpPr>
        <p:spPr>
          <a:xfrm flipV="1">
            <a:off x="5436355" y="3349596"/>
            <a:ext cx="582172" cy="483579"/>
          </a:xfrm>
          <a:prstGeom prst="straightConnector1">
            <a:avLst/>
          </a:prstGeom>
          <a:ln>
            <a:headEnd type="triangle"/>
            <a:tailEnd type="triangle"/>
          </a:ln>
        </p:spPr>
        <p:style>
          <a:lnRef idx="2">
            <a:schemeClr val="accent3"/>
          </a:lnRef>
          <a:fillRef idx="0">
            <a:schemeClr val="accent3"/>
          </a:fillRef>
          <a:effectRef idx="1">
            <a:schemeClr val="accent3"/>
          </a:effectRef>
          <a:fontRef idx="minor">
            <a:schemeClr val="tx1"/>
          </a:fontRef>
        </p:style>
      </p:cxnSp>
      <p:sp>
        <p:nvSpPr>
          <p:cNvPr id="16" name="Footer Placeholder 8"/>
          <p:cNvSpPr txBox="1">
            <a:spLocks/>
          </p:cNvSpPr>
          <p:nvPr/>
        </p:nvSpPr>
        <p:spPr>
          <a:xfrm>
            <a:off x="8660964" y="4870367"/>
            <a:ext cx="475034" cy="273844"/>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3</a:t>
            </a:r>
          </a:p>
        </p:txBody>
      </p:sp>
    </p:spTree>
    <p:extLst>
      <p:ext uri="{BB962C8B-B14F-4D97-AF65-F5344CB8AC3E}">
        <p14:creationId xmlns:p14="http://schemas.microsoft.com/office/powerpoint/2010/main" val="2574917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144000" cy="5143500"/>
          </a:xfrm>
          <a:prstGeom prst="rect">
            <a:avLst/>
          </a:prstGeom>
        </p:spPr>
      </p:pic>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679281" y="4329114"/>
            <a:ext cx="1219200" cy="814387"/>
          </a:xfrm>
          <a:prstGeom prst="rect">
            <a:avLst/>
          </a:prstGeom>
          <a:noFill/>
          <a:ln w="9525">
            <a:noFill/>
            <a:miter lim="800000"/>
            <a:headEnd/>
            <a:tailEnd/>
          </a:ln>
        </p:spPr>
      </p:pic>
      <p:sp>
        <p:nvSpPr>
          <p:cNvPr id="15" name="TextBox 14"/>
          <p:cNvSpPr txBox="1"/>
          <p:nvPr/>
        </p:nvSpPr>
        <p:spPr>
          <a:xfrm>
            <a:off x="-1871133" y="1069310"/>
            <a:ext cx="1803397" cy="830997"/>
          </a:xfrm>
          <a:prstGeom prst="rect">
            <a:avLst/>
          </a:prstGeom>
          <a:noFill/>
        </p:spPr>
        <p:txBody>
          <a:bodyPr wrap="square" rtlCol="0">
            <a:spAutoFit/>
          </a:bodyPr>
          <a:lstStyle/>
          <a:p>
            <a:r>
              <a:rPr lang="en-US" sz="1200" dirty="0">
                <a:solidFill>
                  <a:srgbClr val="FFFFFF"/>
                </a:solidFill>
                <a:latin typeface="Arial"/>
                <a:cs typeface="Arial"/>
              </a:rPr>
              <a:t>Always keep about this distance between text and the edge of slides and other content.</a:t>
            </a:r>
          </a:p>
        </p:txBody>
      </p:sp>
      <p:sp>
        <p:nvSpPr>
          <p:cNvPr id="9" name="Footer Placeholder 8"/>
          <p:cNvSpPr>
            <a:spLocks noGrp="1"/>
          </p:cNvSpPr>
          <p:nvPr>
            <p:ph type="ftr" sz="quarter" idx="11"/>
          </p:nvPr>
        </p:nvSpPr>
        <p:spPr/>
        <p:txBody>
          <a:bodyPr/>
          <a:lstStyle/>
          <a:p>
            <a:r>
              <a:rPr lang="en-US" dirty="0"/>
              <a:t>9</a:t>
            </a:r>
          </a:p>
        </p:txBody>
      </p:sp>
      <p:sp>
        <p:nvSpPr>
          <p:cNvPr id="6" name="Rectangle 5"/>
          <p:cNvSpPr/>
          <p:nvPr/>
        </p:nvSpPr>
        <p:spPr>
          <a:xfrm>
            <a:off x="1322041" y="-861"/>
            <a:ext cx="6495438" cy="615553"/>
          </a:xfrm>
          <a:prstGeom prst="rect">
            <a:avLst/>
          </a:prstGeom>
        </p:spPr>
        <p:txBody>
          <a:bodyPr wrap="square">
            <a:spAutoFit/>
          </a:bodyPr>
          <a:lstStyle/>
          <a:p>
            <a:pPr algn="ctr"/>
            <a:r>
              <a:rPr lang="en-US" sz="3400" b="1" dirty="0">
                <a:solidFill>
                  <a:schemeClr val="tx2"/>
                </a:solidFill>
                <a:latin typeface="Arial" pitchFamily="34" charset="0"/>
                <a:cs typeface="Arial" pitchFamily="34" charset="0"/>
              </a:rPr>
              <a:t>Risk Assessment</a:t>
            </a:r>
          </a:p>
        </p:txBody>
      </p:sp>
      <p:graphicFrame>
        <p:nvGraphicFramePr>
          <p:cNvPr id="2" name="Diagram 1"/>
          <p:cNvGraphicFramePr/>
          <p:nvPr>
            <p:extLst>
              <p:ext uri="{D42A27DB-BD31-4B8C-83A1-F6EECF244321}">
                <p14:modId xmlns:p14="http://schemas.microsoft.com/office/powerpoint/2010/main" val="2554696390"/>
              </p:ext>
            </p:extLst>
          </p:nvPr>
        </p:nvGraphicFramePr>
        <p:xfrm>
          <a:off x="646522" y="512729"/>
          <a:ext cx="7846475" cy="45283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Footer Placeholder 8"/>
          <p:cNvSpPr txBox="1">
            <a:spLocks/>
          </p:cNvSpPr>
          <p:nvPr/>
        </p:nvSpPr>
        <p:spPr>
          <a:xfrm>
            <a:off x="8660964" y="4870367"/>
            <a:ext cx="475034" cy="273844"/>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4</a:t>
            </a:r>
          </a:p>
        </p:txBody>
      </p:sp>
    </p:spTree>
    <p:extLst>
      <p:ext uri="{BB962C8B-B14F-4D97-AF65-F5344CB8AC3E}">
        <p14:creationId xmlns:p14="http://schemas.microsoft.com/office/powerpoint/2010/main" val="3516831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693"/>
            <a:ext cx="9144000" cy="5143500"/>
          </a:xfrm>
          <a:prstGeom prst="rect">
            <a:avLst/>
          </a:prstGeom>
        </p:spPr>
      </p:pic>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679281" y="4329114"/>
            <a:ext cx="1219200" cy="814387"/>
          </a:xfrm>
          <a:prstGeom prst="rect">
            <a:avLst/>
          </a:prstGeom>
          <a:noFill/>
          <a:ln w="9525">
            <a:noFill/>
            <a:miter lim="800000"/>
            <a:headEnd/>
            <a:tailEnd/>
          </a:ln>
        </p:spPr>
      </p:pic>
      <p:sp>
        <p:nvSpPr>
          <p:cNvPr id="15" name="TextBox 14"/>
          <p:cNvSpPr txBox="1"/>
          <p:nvPr/>
        </p:nvSpPr>
        <p:spPr>
          <a:xfrm>
            <a:off x="-1871133" y="1069310"/>
            <a:ext cx="1803397" cy="830997"/>
          </a:xfrm>
          <a:prstGeom prst="rect">
            <a:avLst/>
          </a:prstGeom>
          <a:noFill/>
        </p:spPr>
        <p:txBody>
          <a:bodyPr wrap="square" rtlCol="0">
            <a:spAutoFit/>
          </a:bodyPr>
          <a:lstStyle/>
          <a:p>
            <a:r>
              <a:rPr lang="en-US" sz="1200" dirty="0">
                <a:solidFill>
                  <a:srgbClr val="FFFFFF"/>
                </a:solidFill>
                <a:latin typeface="Arial"/>
                <a:cs typeface="Arial"/>
              </a:rPr>
              <a:t>Always keep about this distance between text and the edge of slides and other content.</a:t>
            </a:r>
          </a:p>
        </p:txBody>
      </p:sp>
      <p:sp>
        <p:nvSpPr>
          <p:cNvPr id="6" name="Rectangle 5"/>
          <p:cNvSpPr/>
          <p:nvPr/>
        </p:nvSpPr>
        <p:spPr>
          <a:xfrm>
            <a:off x="1324281" y="235341"/>
            <a:ext cx="6495438" cy="615553"/>
          </a:xfrm>
          <a:prstGeom prst="rect">
            <a:avLst/>
          </a:prstGeom>
        </p:spPr>
        <p:txBody>
          <a:bodyPr wrap="square">
            <a:spAutoFit/>
          </a:bodyPr>
          <a:lstStyle/>
          <a:p>
            <a:pPr algn="ctr"/>
            <a:r>
              <a:rPr lang="en-US" sz="3400" b="1" dirty="0">
                <a:solidFill>
                  <a:schemeClr val="tx2"/>
                </a:solidFill>
                <a:latin typeface="Arial" pitchFamily="34" charset="0"/>
                <a:cs typeface="Arial" pitchFamily="34" charset="0"/>
              </a:rPr>
              <a:t>Risk Assessment</a:t>
            </a:r>
          </a:p>
        </p:txBody>
      </p:sp>
      <p:pic>
        <p:nvPicPr>
          <p:cNvPr id="5" name="Picture 4"/>
          <p:cNvPicPr>
            <a:picLocks noChangeAspect="1"/>
          </p:cNvPicPr>
          <p:nvPr/>
        </p:nvPicPr>
        <p:blipFill rotWithShape="1">
          <a:blip r:embed="rId5"/>
          <a:srcRect l="26521" t="25370" r="11651" b="14985"/>
          <a:stretch/>
        </p:blipFill>
        <p:spPr>
          <a:xfrm>
            <a:off x="1832036" y="1173708"/>
            <a:ext cx="5528192" cy="340075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14618" y="1548882"/>
            <a:ext cx="1064978" cy="525597"/>
          </a:xfrm>
          <a:prstGeom prst="rect">
            <a:avLst/>
          </a:prstGeom>
        </p:spPr>
      </p:pic>
      <p:pic>
        <p:nvPicPr>
          <p:cNvPr id="1026" name="Picture 2" descr="Image result for people gathered around tlooking at paper"/>
          <p:cNvPicPr>
            <a:picLocks noChangeAspect="1" noChangeArrowheads="1"/>
          </p:cNvPicPr>
          <p:nvPr/>
        </p:nvPicPr>
        <p:blipFill>
          <a:blip r:embed="rId7"/>
          <a:stretch>
            <a:fillRect/>
          </a:stretch>
        </p:blipFill>
        <p:spPr bwMode="auto">
          <a:xfrm>
            <a:off x="93243" y="1566535"/>
            <a:ext cx="1550815" cy="14005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enci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13093" y="1310186"/>
            <a:ext cx="1323666" cy="3133462"/>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8"/>
          <p:cNvSpPr txBox="1">
            <a:spLocks/>
          </p:cNvSpPr>
          <p:nvPr/>
        </p:nvSpPr>
        <p:spPr>
          <a:xfrm>
            <a:off x="8660964" y="4870367"/>
            <a:ext cx="475034" cy="273844"/>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5</a:t>
            </a:r>
          </a:p>
        </p:txBody>
      </p:sp>
    </p:spTree>
    <p:extLst>
      <p:ext uri="{BB962C8B-B14F-4D97-AF65-F5344CB8AC3E}">
        <p14:creationId xmlns:p14="http://schemas.microsoft.com/office/powerpoint/2010/main" val="1289864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1" cy="5143501"/>
          </a:xfrm>
          <a:prstGeom prst="rect">
            <a:avLst/>
          </a:prstGeom>
          <a:solidFill>
            <a:srgbClr val="004C93"/>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endParaRPr lang="en-US" sz="3600" dirty="0">
              <a:solidFill>
                <a:schemeClr val="bg1"/>
              </a:solidFill>
            </a:endParaRPr>
          </a:p>
        </p:txBody>
      </p:sp>
      <p:pic>
        <p:nvPicPr>
          <p:cNvPr id="5" name="Picture 4" descr="SUNY-logo-full-white-trans.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94401" y="3037193"/>
            <a:ext cx="2946399" cy="2106308"/>
          </a:xfrm>
          <a:prstGeom prst="rect">
            <a:avLst/>
          </a:prstGeom>
        </p:spPr>
      </p:pic>
      <p:sp>
        <p:nvSpPr>
          <p:cNvPr id="9" name="Rectangle 8"/>
          <p:cNvSpPr/>
          <p:nvPr/>
        </p:nvSpPr>
        <p:spPr>
          <a:xfrm>
            <a:off x="2997202" y="172079"/>
            <a:ext cx="5994398" cy="707886"/>
          </a:xfrm>
          <a:prstGeom prst="rect">
            <a:avLst/>
          </a:prstGeom>
        </p:spPr>
        <p:txBody>
          <a:bodyPr wrap="square">
            <a:spAutoFit/>
          </a:bodyPr>
          <a:lstStyle/>
          <a:p>
            <a:endParaRPr lang="en-US" sz="4000" b="1" spc="-150" dirty="0">
              <a:solidFill>
                <a:schemeClr val="bg1"/>
              </a:solidFill>
              <a:latin typeface="Arial" pitchFamily="34" charset="0"/>
              <a:cs typeface="Arial" pitchFamily="34" charset="0"/>
            </a:endParaRPr>
          </a:p>
        </p:txBody>
      </p:sp>
      <p:sp>
        <p:nvSpPr>
          <p:cNvPr id="2" name="TextBox 1"/>
          <p:cNvSpPr txBox="1"/>
          <p:nvPr/>
        </p:nvSpPr>
        <p:spPr>
          <a:xfrm>
            <a:off x="2098307" y="1665172"/>
            <a:ext cx="4927781" cy="3323987"/>
          </a:xfrm>
          <a:prstGeom prst="rect">
            <a:avLst/>
          </a:prstGeom>
          <a:noFill/>
        </p:spPr>
        <p:txBody>
          <a:bodyPr wrap="square" rtlCol="0">
            <a:spAutoFit/>
          </a:bodyPr>
          <a:lstStyle/>
          <a:p>
            <a:pPr algn="ctr"/>
            <a:r>
              <a:rPr lang="en-US" sz="3000" b="1" dirty="0">
                <a:solidFill>
                  <a:schemeClr val="bg1"/>
                </a:solidFill>
                <a:latin typeface="Arial" pitchFamily="34" charset="0"/>
                <a:cs typeface="Arial" pitchFamily="34" charset="0"/>
              </a:rPr>
              <a:t>Thank You!</a:t>
            </a:r>
          </a:p>
          <a:p>
            <a:pPr algn="ctr"/>
            <a:endParaRPr lang="en-US" sz="3000" b="1" dirty="0">
              <a:solidFill>
                <a:schemeClr val="bg1"/>
              </a:solidFill>
              <a:latin typeface="Arial" pitchFamily="34" charset="0"/>
              <a:cs typeface="Arial" pitchFamily="34" charset="0"/>
            </a:endParaRPr>
          </a:p>
          <a:p>
            <a:pPr algn="ctr"/>
            <a:endParaRPr lang="en-US" sz="3000" b="1" dirty="0">
              <a:solidFill>
                <a:schemeClr val="bg1"/>
              </a:solidFill>
              <a:latin typeface="Arial" pitchFamily="34" charset="0"/>
              <a:cs typeface="Arial" pitchFamily="34" charset="0"/>
            </a:endParaRPr>
          </a:p>
          <a:p>
            <a:pPr algn="ctr"/>
            <a:endParaRPr lang="en-US" sz="3000" b="1" dirty="0">
              <a:solidFill>
                <a:schemeClr val="bg1"/>
              </a:solidFill>
              <a:latin typeface="Arial" pitchFamily="34" charset="0"/>
              <a:cs typeface="Arial" pitchFamily="34" charset="0"/>
            </a:endParaRPr>
          </a:p>
          <a:p>
            <a:pPr algn="ctr"/>
            <a:endParaRPr lang="en-US" sz="3000" b="1" dirty="0">
              <a:solidFill>
                <a:schemeClr val="bg1"/>
              </a:solidFill>
              <a:latin typeface="Arial" pitchFamily="34" charset="0"/>
              <a:cs typeface="Arial" pitchFamily="34" charset="0"/>
            </a:endParaRPr>
          </a:p>
          <a:p>
            <a:pPr algn="ctr"/>
            <a:endParaRPr lang="en-US" sz="3000" b="1" dirty="0">
              <a:solidFill>
                <a:schemeClr val="bg1"/>
              </a:solidFill>
              <a:latin typeface="Arial" pitchFamily="34" charset="0"/>
              <a:cs typeface="Arial" pitchFamily="34" charset="0"/>
            </a:endParaRPr>
          </a:p>
          <a:p>
            <a:pPr algn="ctr"/>
            <a:endParaRPr lang="en-US" sz="3000" b="1" dirty="0">
              <a:solidFill>
                <a:schemeClr val="bg1"/>
              </a:solidFill>
              <a:latin typeface="Arial" pitchFamily="34" charset="0"/>
              <a:cs typeface="Arial" pitchFamily="34" charset="0"/>
            </a:endParaRPr>
          </a:p>
        </p:txBody>
      </p:sp>
      <p:sp>
        <p:nvSpPr>
          <p:cNvPr id="7" name="TextBox 6"/>
          <p:cNvSpPr txBox="1"/>
          <p:nvPr/>
        </p:nvSpPr>
        <p:spPr>
          <a:xfrm>
            <a:off x="0" y="4661867"/>
            <a:ext cx="4963886" cy="246221"/>
          </a:xfrm>
          <a:prstGeom prst="rect">
            <a:avLst/>
          </a:prstGeom>
          <a:noFill/>
        </p:spPr>
        <p:txBody>
          <a:bodyPr wrap="square" rtlCol="0">
            <a:spAutoFit/>
          </a:bodyPr>
          <a:lstStyle/>
          <a:p>
            <a:r>
              <a:rPr lang="en-US" sz="1000" dirty="0">
                <a:solidFill>
                  <a:schemeClr val="bg1"/>
                </a:solidFill>
              </a:rPr>
              <a:t>Created by the Office of the University Controller, SUNY System Administration</a:t>
            </a:r>
          </a:p>
        </p:txBody>
      </p:sp>
    </p:spTree>
    <p:extLst>
      <p:ext uri="{BB962C8B-B14F-4D97-AF65-F5344CB8AC3E}">
        <p14:creationId xmlns:p14="http://schemas.microsoft.com/office/powerpoint/2010/main" val="21958019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75DA4917F83C46B7BEEF71FFCC0EC8" ma:contentTypeVersion="0" ma:contentTypeDescription="Create a new document." ma:contentTypeScope="" ma:versionID="a5384fe51b3ae60ef9b06632aeaa31ba">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AA9B98-CDF6-4645-B1F7-8DE454C0EBD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93CF5B1-4F84-4E64-ACF2-32957FBF9E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13FBA52-D96A-40AD-ABA8-CCA0C00645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23351</TotalTime>
  <Words>1256</Words>
  <Application>Microsoft Office PowerPoint</Application>
  <PresentationFormat>On-screen Show (16:9)</PresentationFormat>
  <Paragraphs>107</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State University of New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Schillinger</dc:creator>
  <cp:lastModifiedBy>Jody Maroney</cp:lastModifiedBy>
  <cp:revision>1027</cp:revision>
  <cp:lastPrinted>2016-07-01T17:44:44Z</cp:lastPrinted>
  <dcterms:created xsi:type="dcterms:W3CDTF">2013-01-08T18:33:12Z</dcterms:created>
  <dcterms:modified xsi:type="dcterms:W3CDTF">2024-03-11T14:52:49Z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0x0101006B75DA4917F83C46B7BEEF71FFCC0EC8</vt:lpwstr>
  </property>
</Properties>
</file>